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Slab"/>
      <p:regular r:id="rId32"/>
      <p:bold r:id="rId33"/>
    </p:embeddedFon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CB7B039-48EB-47A9-9399-6BB74D9260FD}">
  <a:tblStyle styleId="{3CB7B039-48EB-47A9-9399-6BB74D9260F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chemeClr val="dk1"/>
          </a:solidFill>
        </a:fill>
      </a:tcStyle>
    </a:wholeTbl>
    <a:band1H>
      <a:tcTxStyle/>
      <a:tcStyle>
        <a:fill>
          <a:solidFill>
            <a:schemeClr val="dk1"/>
          </a:solidFill>
        </a:fill>
      </a:tcStyle>
    </a:band1H>
    <a:band2H>
      <a:tcTxStyle/>
    </a:band2H>
    <a:band1V>
      <a:tcTxStyle/>
      <a:tcStyle>
        <a:fill>
          <a:solidFill>
            <a:schemeClr val="dk1"/>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FD8AF2DA-8AEF-4975-8875-A2032EF9E956}"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chemeClr val="dk1"/>
          </a:solidFill>
        </a:fill>
      </a:tcStyle>
    </a:wholeTbl>
    <a:band1H>
      <a:tcTxStyle b="off" i="off"/>
      <a:tcStyle>
        <a:fill>
          <a:solidFill>
            <a:schemeClr val="dk1"/>
          </a:solidFill>
        </a:fill>
      </a:tcStyle>
    </a:band1H>
    <a:band2H>
      <a:tcTxStyle b="off" i="off"/>
    </a:band2H>
    <a:band1V>
      <a:tcTxStyle b="off" i="off"/>
      <a:tcStyle>
        <a:fill>
          <a:solidFill>
            <a:schemeClr val="dk1"/>
          </a:solidFill>
        </a:fill>
      </a:tcStyle>
    </a:band1V>
    <a:band2V>
      <a:tcTxStyle b="off" i="off"/>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Slab-bold.fntdata"/><Relationship Id="rId10" Type="http://schemas.openxmlformats.org/officeDocument/2006/relationships/slide" Target="slides/slide4.xml"/><Relationship Id="rId32" Type="http://schemas.openxmlformats.org/officeDocument/2006/relationships/font" Target="fonts/RobotoSlab-regular.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Shape 10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Looking at </a:t>
            </a:r>
            <a:r>
              <a:rPr lang="en"/>
              <a:t>variation</a:t>
            </a:r>
            <a:r>
              <a:rPr lang="en"/>
              <a:t> of the various attributes makes more sense than the overall attributes because their variation over time dictates the sales more than their averages.</a:t>
            </a:r>
            <a:endParaRPr/>
          </a:p>
        </p:txBody>
      </p:sp>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Large Stores: ARIMA(0,1,0)s</a:t>
            </a:r>
            <a:endParaRPr/>
          </a:p>
          <a:p>
            <a:pPr indent="0" lvl="0" marL="0" rtl="0">
              <a:spcBef>
                <a:spcPts val="0"/>
              </a:spcBef>
              <a:spcAft>
                <a:spcPts val="0"/>
              </a:spcAft>
              <a:buNone/>
            </a:pPr>
            <a:r>
              <a:rPr lang="en"/>
              <a:t>Small Stores: </a:t>
            </a:r>
            <a:r>
              <a:rPr lang="en"/>
              <a:t>ARIMA(0,0,1)(1,1,1)s</a:t>
            </a:r>
            <a:endParaRPr/>
          </a:p>
        </p:txBody>
      </p:sp>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Shape 22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Shape 25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High Unemployment: ARIMA(1,0,4)(0,1,0)s</a:t>
            </a:r>
            <a:endParaRPr/>
          </a:p>
          <a:p>
            <a:pPr indent="0" lvl="0" marL="0" rtl="0">
              <a:spcBef>
                <a:spcPts val="0"/>
              </a:spcBef>
              <a:spcAft>
                <a:spcPts val="0"/>
              </a:spcAft>
              <a:buClr>
                <a:srgbClr val="000000"/>
              </a:buClr>
              <a:buSzPts val="1400"/>
              <a:buFont typeface="Arial"/>
              <a:buNone/>
            </a:pPr>
            <a:r>
              <a:rPr lang="en"/>
              <a:t>Low </a:t>
            </a:r>
            <a:r>
              <a:rPr lang="en"/>
              <a:t>Unemployment: ARIMA(1,0,1)(0,1,0)s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Shape 27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Fuel Price does not affect stores at High Unemployment Areas because people tend to prefer public transport instead</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Shape 28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The relationship between the unemployment rates and the sales is pretty similar in both the cases:</a:t>
            </a:r>
            <a:endParaRPr/>
          </a:p>
          <a:p>
            <a:pPr indent="0" lvl="0" marL="0" marR="0" rtl="0" algn="l">
              <a:lnSpc>
                <a:spcPct val="100000"/>
              </a:lnSpc>
              <a:spcBef>
                <a:spcPts val="0"/>
              </a:spcBef>
              <a:spcAft>
                <a:spcPts val="0"/>
              </a:spcAft>
              <a:buClr>
                <a:srgbClr val="000000"/>
              </a:buClr>
              <a:buSzPts val="1400"/>
              <a:buFont typeface="Arial"/>
              <a:buNone/>
            </a:pPr>
            <a:r>
              <a:rPr lang="en"/>
              <a:t>As the unemployment rate goes down as seen through the trend line, there is a slight increase in the overall sales.</a:t>
            </a:r>
            <a:endParaRPr/>
          </a:p>
          <a:p>
            <a:pPr indent="0" lvl="0" marL="0" marR="0" rtl="0" algn="l">
              <a:lnSpc>
                <a:spcPct val="100000"/>
              </a:lnSpc>
              <a:spcBef>
                <a:spcPts val="0"/>
              </a:spcBef>
              <a:spcAft>
                <a:spcPts val="0"/>
              </a:spcAft>
              <a:buClr>
                <a:srgbClr val="000000"/>
              </a:buClr>
              <a:buSzPts val="1400"/>
              <a:buFont typeface="Arial"/>
              <a:buNone/>
            </a:pPr>
            <a:r>
              <a:rPr lang="en"/>
              <a:t>Even though the sales in the High UE stores is pretty low compared to the Low UE stores, the UE rate does not seem to be the reason behind such a drastic difference.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Shape 113"/>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Shape 29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With Respect to the CPI also, both the clusters seem to have a similar performance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Shape 29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The temperature also seems to have a similar behaviour in both the kind of stores.</a:t>
            </a:r>
            <a:endParaRPr/>
          </a:p>
          <a:p>
            <a:pPr indent="0" lvl="0" marL="0" marR="0" rtl="0" algn="l">
              <a:lnSpc>
                <a:spcPct val="100000"/>
              </a:lnSpc>
              <a:spcBef>
                <a:spcPts val="0"/>
              </a:spcBef>
              <a:spcAft>
                <a:spcPts val="0"/>
              </a:spcAft>
              <a:buClr>
                <a:srgbClr val="000000"/>
              </a:buClr>
              <a:buSzPts val="1400"/>
              <a:buFont typeface="Arial"/>
              <a:buNone/>
            </a:pPr>
            <a:r>
              <a:rPr lang="en"/>
              <a:t>It is seen that when the temperature falls below 60 degrees, the sales seem to go up.</a:t>
            </a:r>
            <a:endParaRPr/>
          </a:p>
          <a:p>
            <a:pPr indent="0" lvl="0" marL="0" marR="0" rtl="0" algn="l">
              <a:lnSpc>
                <a:spcPct val="100000"/>
              </a:lnSpc>
              <a:spcBef>
                <a:spcPts val="0"/>
              </a:spcBef>
              <a:spcAft>
                <a:spcPts val="0"/>
              </a:spcAft>
              <a:buClr>
                <a:srgbClr val="000000"/>
              </a:buClr>
              <a:buSzPts val="1400"/>
              <a:buFont typeface="Arial"/>
              <a:buNone/>
            </a:pPr>
            <a:r>
              <a:rPr lang="en"/>
              <a:t>It may be because occasions like Christmas tend to fall during the winter but on other colder days also, the sales can be seen to be higher.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Shape 30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Shape 33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The temperature also seems to have a similar behaviour in both the kind of stores.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It is seen that when the temperature falls below 60 degrees, the sales seem to go up.</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rgbClr val="000000"/>
                </a:solidFill>
                <a:latin typeface="Arial"/>
                <a:ea typeface="Arial"/>
                <a:cs typeface="Arial"/>
                <a:sym typeface="Arial"/>
              </a:rPr>
              <a:t>It may be because occasions like Christmas tend to fall during the winter but on other colder days also, the sales can be seen to be higher.</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Shape 35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Shape 12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Shape 130"/>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The Size in the Image represents the size of the store, the intensity of the color represents the unemployment rate in that cluster.</a:t>
            </a:r>
            <a:endParaRPr/>
          </a:p>
          <a:p>
            <a:pPr indent="0" lvl="0" marL="0" rtl="0">
              <a:spcBef>
                <a:spcPts val="0"/>
              </a:spcBef>
              <a:spcAft>
                <a:spcPts val="0"/>
              </a:spcAft>
              <a:buNone/>
            </a:pPr>
            <a:r>
              <a:rPr lang="en"/>
              <a:t>The Smaller and the Larger size clusters have almost the same Unemployment rate.</a:t>
            </a:r>
            <a:endParaRPr/>
          </a:p>
        </p:txBody>
      </p:sp>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These are the overall attributes of the 4 clusters. *Explain each graph by what is seen in it*</a:t>
            </a:r>
            <a:endParaRPr/>
          </a:p>
        </p:txBody>
      </p:sp>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1524800" y="672606"/>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Shape 11"/>
          <p:cNvSpPr/>
          <p:nvPr/>
        </p:nvSpPr>
        <p:spPr>
          <a:xfrm rot="10800000">
            <a:off x="6537563"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Shape 1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Shape 13"/>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1pPr>
            <a:lvl2pPr lvl="1"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2pPr>
            <a:lvl3pPr lvl="2"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3pPr>
            <a:lvl4pPr lvl="3"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4pPr>
            <a:lvl5pPr lvl="4"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5pPr>
            <a:lvl6pPr lvl="5"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6pPr>
            <a:lvl7pPr lvl="6"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7pPr>
            <a:lvl8pPr lvl="7"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8pPr>
            <a:lvl9pPr lvl="8"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9pPr>
          </a:lstStyle>
          <a:p/>
        </p:txBody>
      </p:sp>
      <p:sp>
        <p:nvSpPr>
          <p:cNvPr id="14" name="Shape 14"/>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1pPr>
            <a:lvl2pPr lvl="1"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2pPr>
            <a:lvl3pPr lvl="2"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3pPr>
            <a:lvl4pPr lvl="3"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4pPr>
            <a:lvl5pPr lvl="4"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5pPr>
            <a:lvl6pPr lvl="5"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6pPr>
            <a:lvl7pPr lvl="6"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7pPr>
            <a:lvl8pPr lvl="7"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8pPr>
            <a:lvl9pPr lvl="8"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Shape 56"/>
          <p:cNvSpPr/>
          <p:nvPr/>
        </p:nvSpPr>
        <p:spPr>
          <a:xfrm>
            <a:off x="1524800" y="672606"/>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57" name="Shape 57"/>
          <p:cNvSpPr/>
          <p:nvPr/>
        </p:nvSpPr>
        <p:spPr>
          <a:xfrm rot="10800000">
            <a:off x="6537563"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58" name="Shape 58"/>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59" name="Shape 59"/>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1pPr>
            <a:lvl2pPr lvl="1"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2pPr>
            <a:lvl3pPr lvl="2"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3pPr>
            <a:lvl4pPr lvl="3"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4pPr>
            <a:lvl5pPr lvl="4"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5pPr>
            <a:lvl6pPr lvl="5"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6pPr>
            <a:lvl7pPr lvl="6"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7pPr>
            <a:lvl8pPr lvl="7"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8pPr>
            <a:lvl9pPr lvl="8" marR="0" rtl="0" algn="ctr">
              <a:lnSpc>
                <a:spcPct val="100000"/>
              </a:lnSpc>
              <a:spcBef>
                <a:spcPts val="0"/>
              </a:spcBef>
              <a:spcAft>
                <a:spcPts val="0"/>
              </a:spcAft>
              <a:buClr>
                <a:schemeClr val="dk1"/>
              </a:buClr>
              <a:buSzPts val="4000"/>
              <a:buFont typeface="Roboto Slab"/>
              <a:buNone/>
              <a:defRPr b="0" i="0" sz="4000" u="none" cap="none" strike="noStrike">
                <a:solidFill>
                  <a:schemeClr val="dk1"/>
                </a:solidFill>
                <a:latin typeface="Roboto Slab"/>
                <a:ea typeface="Roboto Slab"/>
                <a:cs typeface="Roboto Slab"/>
                <a:sym typeface="Roboto Slab"/>
              </a:defRPr>
            </a:lvl9pPr>
          </a:lstStyle>
          <a:p/>
        </p:txBody>
      </p:sp>
      <p:sp>
        <p:nvSpPr>
          <p:cNvPr id="60" name="Shape 60"/>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1pPr>
            <a:lvl2pPr lvl="1"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2pPr>
            <a:lvl3pPr lvl="2"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3pPr>
            <a:lvl4pPr lvl="3"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4pPr>
            <a:lvl5pPr lvl="4"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5pPr>
            <a:lvl6pPr lvl="5"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6pPr>
            <a:lvl7pPr lvl="6"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7pPr>
            <a:lvl8pPr lvl="7"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8pPr>
            <a:lvl9pPr lvl="8"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9pPr>
          </a:lstStyle>
          <a:p/>
        </p:txBody>
      </p:sp>
      <p:sp>
        <p:nvSpPr>
          <p:cNvPr id="61" name="Shape 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4" name="Shape 64"/>
        <p:cNvGrpSpPr/>
        <p:nvPr/>
      </p:nvGrpSpPr>
      <p:grpSpPr>
        <a:xfrm>
          <a:off x="0" y="0"/>
          <a:ext cx="0" cy="0"/>
          <a:chOff x="0" y="0"/>
          <a:chExt cx="0" cy="0"/>
        </a:xfrm>
      </p:grpSpPr>
      <p:cxnSp>
        <p:nvCxnSpPr>
          <p:cNvPr id="65" name="Shape 6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6" name="Shape 66"/>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1pPr>
            <a:lvl2pPr lvl="1"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2pPr>
            <a:lvl3pPr lvl="2"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3pPr>
            <a:lvl4pPr lvl="3"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4pPr>
            <a:lvl5pPr lvl="4"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5pPr>
            <a:lvl6pPr lvl="5"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6pPr>
            <a:lvl7pPr lvl="6"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7pPr>
            <a:lvl8pPr lvl="7"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8pPr>
            <a:lvl9pPr lvl="8"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9pPr>
          </a:lstStyle>
          <a:p/>
        </p:txBody>
      </p:sp>
      <p:sp>
        <p:nvSpPr>
          <p:cNvPr id="67" name="Shape 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cxnSp>
        <p:nvCxnSpPr>
          <p:cNvPr id="69" name="Shape 69"/>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70" name="Shape 70"/>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1" name="Shape 71"/>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1"/>
              </a:buClr>
              <a:buSzPts val="1200"/>
              <a:buFont typeface="Roboto"/>
              <a:buChar char="■"/>
              <a:defRPr b="0" i="0" sz="1200" u="none" cap="none" strike="noStrike">
                <a:solidFill>
                  <a:schemeClr val="dk1"/>
                </a:solidFill>
                <a:latin typeface="Roboto"/>
                <a:ea typeface="Roboto"/>
                <a:cs typeface="Roboto"/>
                <a:sym typeface="Roboto"/>
              </a:defRPr>
            </a:lvl9pPr>
          </a:lstStyle>
          <a:p/>
        </p:txBody>
      </p:sp>
      <p:sp>
        <p:nvSpPr>
          <p:cNvPr id="72" name="Shape 72"/>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1"/>
              </a:buClr>
              <a:buSzPts val="1200"/>
              <a:buFont typeface="Roboto"/>
              <a:buChar char="■"/>
              <a:defRPr b="0" i="0" sz="1200" u="none" cap="none" strike="noStrike">
                <a:solidFill>
                  <a:schemeClr val="dk1"/>
                </a:solidFill>
                <a:latin typeface="Roboto"/>
                <a:ea typeface="Roboto"/>
                <a:cs typeface="Roboto"/>
                <a:sym typeface="Roboto"/>
              </a:defRPr>
            </a:lvl9pPr>
          </a:lstStyle>
          <a:p/>
        </p:txBody>
      </p:sp>
      <p:sp>
        <p:nvSpPr>
          <p:cNvPr id="73" name="Shape 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Shape 75"/>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6" name="Shape 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cxnSp>
        <p:nvCxnSpPr>
          <p:cNvPr id="78" name="Shape 78"/>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79" name="Shape 79"/>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9pPr>
          </a:lstStyle>
          <a:p/>
        </p:txBody>
      </p:sp>
      <p:sp>
        <p:nvSpPr>
          <p:cNvPr id="80" name="Shape 80"/>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1"/>
              </a:buClr>
              <a:buSzPts val="1200"/>
              <a:buFont typeface="Roboto"/>
              <a:buChar char="■"/>
              <a:defRPr b="0" i="0" sz="1200" u="none" cap="none" strike="noStrike">
                <a:solidFill>
                  <a:schemeClr val="dk1"/>
                </a:solidFill>
                <a:latin typeface="Roboto"/>
                <a:ea typeface="Roboto"/>
                <a:cs typeface="Roboto"/>
                <a:sym typeface="Roboto"/>
              </a:defRPr>
            </a:lvl9pPr>
          </a:lstStyle>
          <a:p/>
        </p:txBody>
      </p:sp>
      <p:sp>
        <p:nvSpPr>
          <p:cNvPr id="81" name="Shape 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2" name="Shape 82"/>
        <p:cNvGrpSpPr/>
        <p:nvPr/>
      </p:nvGrpSpPr>
      <p:grpSpPr>
        <a:xfrm>
          <a:off x="0" y="0"/>
          <a:ext cx="0" cy="0"/>
          <a:chOff x="0" y="0"/>
          <a:chExt cx="0" cy="0"/>
        </a:xfrm>
      </p:grpSpPr>
      <p:sp>
        <p:nvSpPr>
          <p:cNvPr id="83" name="Shape 83"/>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9pPr>
          </a:lstStyle>
          <a:p/>
        </p:txBody>
      </p:sp>
      <p:sp>
        <p:nvSpPr>
          <p:cNvPr id="84" name="Shape 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5" name="Shape 85"/>
        <p:cNvGrpSpPr/>
        <p:nvPr/>
      </p:nvGrpSpPr>
      <p:grpSpPr>
        <a:xfrm>
          <a:off x="0" y="0"/>
          <a:ext cx="0" cy="0"/>
          <a:chOff x="0" y="0"/>
          <a:chExt cx="0" cy="0"/>
        </a:xfrm>
      </p:grpSpPr>
      <p:sp>
        <p:nvSpPr>
          <p:cNvPr id="86" name="Shape 86"/>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 name="Shape 87"/>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88" name="Shape 88"/>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1pPr>
            <a:lvl2pPr lvl="1"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2pPr>
            <a:lvl3pPr lvl="2"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3pPr>
            <a:lvl4pPr lvl="3"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4pPr>
            <a:lvl5pPr lvl="4"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5pPr>
            <a:lvl6pPr lvl="5"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6pPr>
            <a:lvl7pPr lvl="6"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7pPr>
            <a:lvl8pPr lvl="7"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8pPr>
            <a:lvl9pPr lvl="8"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9pPr>
          </a:lstStyle>
          <a:p/>
        </p:txBody>
      </p:sp>
      <p:sp>
        <p:nvSpPr>
          <p:cNvPr id="89" name="Shape 89"/>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1pPr>
            <a:lvl2pPr lvl="1"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2pPr>
            <a:lvl3pPr lvl="2"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3pPr>
            <a:lvl4pPr lvl="3"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4pPr>
            <a:lvl5pPr lvl="4"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5pPr>
            <a:lvl6pPr lvl="5"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6pPr>
            <a:lvl7pPr lvl="6"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7pPr>
            <a:lvl8pPr lvl="7"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8pPr>
            <a:lvl9pPr lvl="8"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9pPr>
          </a:lstStyle>
          <a:p/>
        </p:txBody>
      </p:sp>
      <p:sp>
        <p:nvSpPr>
          <p:cNvPr id="90" name="Shape 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91" name="Shape 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2" name="Shape 92"/>
        <p:cNvGrpSpPr/>
        <p:nvPr/>
      </p:nvGrpSpPr>
      <p:grpSpPr>
        <a:xfrm>
          <a:off x="0" y="0"/>
          <a:ext cx="0" cy="0"/>
          <a:chOff x="0" y="0"/>
          <a:chExt cx="0" cy="0"/>
        </a:xfrm>
      </p:grpSpPr>
      <p:sp>
        <p:nvSpPr>
          <p:cNvPr id="93" name="Shape 9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Shape 94"/>
          <p:cNvSpPr txBox="1"/>
          <p:nvPr>
            <p:ph type="title"/>
          </p:nvPr>
        </p:nvSpPr>
        <p:spPr>
          <a:xfrm>
            <a:off x="387900" y="1152450"/>
            <a:ext cx="8368200" cy="1538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1pPr>
            <a:lvl2pPr lvl="1"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2pPr>
            <a:lvl3pPr lvl="2"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3pPr>
            <a:lvl4pPr lvl="3"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4pPr>
            <a:lvl5pPr lvl="4"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5pPr>
            <a:lvl6pPr lvl="5"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6pPr>
            <a:lvl7pPr lvl="6"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7pPr>
            <a:lvl8pPr lvl="7"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8pPr>
            <a:lvl9pPr lvl="8"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9pPr>
          </a:lstStyle>
          <a:p/>
        </p:txBody>
      </p:sp>
      <p:sp>
        <p:nvSpPr>
          <p:cNvPr id="95" name="Shape 95"/>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ctr">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96" name="Shape 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7" name="Shape 97"/>
        <p:cNvGrpSpPr/>
        <p:nvPr/>
      </p:nvGrpSpPr>
      <p:grpSpPr>
        <a:xfrm>
          <a:off x="0" y="0"/>
          <a:ext cx="0" cy="0"/>
          <a:chOff x="0" y="0"/>
          <a:chExt cx="0" cy="0"/>
        </a:xfrm>
      </p:grpSpPr>
      <p:cxnSp>
        <p:nvCxnSpPr>
          <p:cNvPr id="98" name="Shape 98"/>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99" name="Shape 9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100" name="Shape 100"/>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101" name="Shape 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 name="Shape 16"/>
        <p:cNvGrpSpPr/>
        <p:nvPr/>
      </p:nvGrpSpPr>
      <p:grpSpPr>
        <a:xfrm>
          <a:off x="0" y="0"/>
          <a:ext cx="0" cy="0"/>
          <a:chOff x="0" y="0"/>
          <a:chExt cx="0" cy="0"/>
        </a:xfrm>
      </p:grpSpPr>
      <p:sp>
        <p:nvSpPr>
          <p:cNvPr id="17" name="Shape 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2" name="Shape 102"/>
        <p:cNvGrpSpPr/>
        <p:nvPr/>
      </p:nvGrpSpPr>
      <p:grpSpPr>
        <a:xfrm>
          <a:off x="0" y="0"/>
          <a:ext cx="0" cy="0"/>
          <a:chOff x="0" y="0"/>
          <a:chExt cx="0" cy="0"/>
        </a:xfrm>
      </p:grpSpPr>
      <p:sp>
        <p:nvSpPr>
          <p:cNvPr id="103" name="Shape 103"/>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1"/>
              </a:buClr>
              <a:buSzPts val="1800"/>
              <a:buFont typeface="Roboto Slab"/>
              <a:buNone/>
              <a:defRPr b="0" i="0" sz="1800" u="none" cap="none" strike="noStrike">
                <a:solidFill>
                  <a:schemeClr val="dk1"/>
                </a:solidFill>
                <a:latin typeface="Roboto Slab"/>
                <a:ea typeface="Roboto Slab"/>
                <a:cs typeface="Roboto Slab"/>
                <a:sym typeface="Roboto Slab"/>
              </a:defRPr>
            </a:lvl1pPr>
          </a:lstStyle>
          <a:p/>
        </p:txBody>
      </p:sp>
      <p:sp>
        <p:nvSpPr>
          <p:cNvPr id="104" name="Shape 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cxnSp>
        <p:nvCxnSpPr>
          <p:cNvPr id="19" name="Shape 19"/>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20" name="Shape 20"/>
          <p:cNvSpPr txBox="1"/>
          <p:nvPr>
            <p:ph type="title"/>
          </p:nvPr>
        </p:nvSpPr>
        <p:spPr>
          <a:xfrm>
            <a:off x="480750" y="1764950"/>
            <a:ext cx="8222100" cy="907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1pPr>
            <a:lvl2pPr lvl="1"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2pPr>
            <a:lvl3pPr lvl="2"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3pPr>
            <a:lvl4pPr lvl="3"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4pPr>
            <a:lvl5pPr lvl="4"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5pPr>
            <a:lvl6pPr lvl="5"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6pPr>
            <a:lvl7pPr lvl="6"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7pPr>
            <a:lvl8pPr lvl="7"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8pPr>
            <a:lvl9pPr lvl="8" marR="0" rtl="0" algn="ctr">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9pPr>
          </a:lstStyle>
          <a:p/>
        </p:txBody>
      </p:sp>
      <p:sp>
        <p:nvSpPr>
          <p:cNvPr id="21" name="Shape 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cxnSp>
        <p:nvCxnSpPr>
          <p:cNvPr id="23" name="Shape 23"/>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4" name="Shape 24"/>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25" name="Shape 25"/>
          <p:cNvSpPr txBox="1"/>
          <p:nvPr>
            <p:ph idx="1" type="body"/>
          </p:nvPr>
        </p:nvSpPr>
        <p:spPr>
          <a:xfrm>
            <a:off x="387900" y="1489825"/>
            <a:ext cx="3999900" cy="30789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1"/>
              </a:buClr>
              <a:buSzPts val="1200"/>
              <a:buFont typeface="Roboto"/>
              <a:buChar char="■"/>
              <a:defRPr b="0" i="0" sz="1200" u="none" cap="none" strike="noStrike">
                <a:solidFill>
                  <a:schemeClr val="dk1"/>
                </a:solidFill>
                <a:latin typeface="Roboto"/>
                <a:ea typeface="Roboto"/>
                <a:cs typeface="Roboto"/>
                <a:sym typeface="Roboto"/>
              </a:defRPr>
            </a:lvl9pPr>
          </a:lstStyle>
          <a:p/>
        </p:txBody>
      </p:sp>
      <p:sp>
        <p:nvSpPr>
          <p:cNvPr id="26" name="Shape 26"/>
          <p:cNvSpPr txBox="1"/>
          <p:nvPr>
            <p:ph idx="2" type="body"/>
          </p:nvPr>
        </p:nvSpPr>
        <p:spPr>
          <a:xfrm>
            <a:off x="4756200" y="1489825"/>
            <a:ext cx="3999900" cy="30789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1"/>
              </a:buClr>
              <a:buSzPts val="1200"/>
              <a:buFont typeface="Roboto"/>
              <a:buChar char="■"/>
              <a:defRPr b="0" i="0" sz="1200" u="none" cap="none" strike="noStrike">
                <a:solidFill>
                  <a:schemeClr val="dk1"/>
                </a:solidFill>
                <a:latin typeface="Roboto"/>
                <a:ea typeface="Roboto"/>
                <a:cs typeface="Roboto"/>
                <a:sym typeface="Roboto"/>
              </a:defRPr>
            </a:lvl9pPr>
          </a:lstStyle>
          <a:p/>
        </p:txBody>
      </p:sp>
      <p:sp>
        <p:nvSpPr>
          <p:cNvPr id="27" name="Shape 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30" name="Shape 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cxnSp>
        <p:nvCxnSpPr>
          <p:cNvPr id="32" name="Shape 32"/>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3" name="Shape 33"/>
          <p:cNvSpPr txBox="1"/>
          <p:nvPr>
            <p:ph type="title"/>
          </p:nvPr>
        </p:nvSpPr>
        <p:spPr>
          <a:xfrm>
            <a:off x="3879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2400"/>
              <a:buFont typeface="Roboto Slab"/>
              <a:buNone/>
              <a:defRPr b="0" i="0" sz="2400" u="none" cap="none" strike="noStrike">
                <a:solidFill>
                  <a:schemeClr val="dk1"/>
                </a:solidFill>
                <a:latin typeface="Roboto Slab"/>
                <a:ea typeface="Roboto Slab"/>
                <a:cs typeface="Roboto Slab"/>
                <a:sym typeface="Roboto Slab"/>
              </a:defRPr>
            </a:lvl9pPr>
          </a:lstStyle>
          <a:p/>
        </p:txBody>
      </p:sp>
      <p:sp>
        <p:nvSpPr>
          <p:cNvPr id="34" name="Shape 34"/>
          <p:cNvSpPr txBox="1"/>
          <p:nvPr>
            <p:ph idx="1" type="body"/>
          </p:nvPr>
        </p:nvSpPr>
        <p:spPr>
          <a:xfrm>
            <a:off x="387900" y="1594025"/>
            <a:ext cx="2808000" cy="26811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1"/>
              </a:buClr>
              <a:buSzPts val="1200"/>
              <a:buFont typeface="Roboto"/>
              <a:buChar char="■"/>
              <a:defRPr b="0" i="0" sz="1200" u="none" cap="none" strike="noStrike">
                <a:solidFill>
                  <a:schemeClr val="dk1"/>
                </a:solidFill>
                <a:latin typeface="Roboto"/>
                <a:ea typeface="Roboto"/>
                <a:cs typeface="Roboto"/>
                <a:sym typeface="Roboto"/>
              </a:defRPr>
            </a:lvl9pPr>
          </a:lstStyle>
          <a:p/>
        </p:txBody>
      </p:sp>
      <p:sp>
        <p:nvSpPr>
          <p:cNvPr id="35" name="Shape 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4800"/>
              <a:buFont typeface="Roboto Slab"/>
              <a:buNone/>
              <a:defRPr b="0" i="0" sz="4800" u="none" cap="none" strike="noStrike">
                <a:solidFill>
                  <a:schemeClr val="dk1"/>
                </a:solidFill>
                <a:latin typeface="Roboto Slab"/>
                <a:ea typeface="Roboto Slab"/>
                <a:cs typeface="Roboto Slab"/>
                <a:sym typeface="Roboto Slab"/>
              </a:defRPr>
            </a:lvl9pPr>
          </a:lstStyle>
          <a:p/>
        </p:txBody>
      </p:sp>
      <p:sp>
        <p:nvSpPr>
          <p:cNvPr id="38" name="Shape 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Shape 40"/>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Shape 4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2" name="Shape 42"/>
          <p:cNvSpPr txBox="1"/>
          <p:nvPr>
            <p:ph type="title"/>
          </p:nvPr>
        </p:nvSpPr>
        <p:spPr>
          <a:xfrm>
            <a:off x="265500" y="1209075"/>
            <a:ext cx="4045200" cy="1506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1pPr>
            <a:lvl2pPr lvl="1"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2pPr>
            <a:lvl3pPr lvl="2"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3pPr>
            <a:lvl4pPr lvl="3"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4pPr>
            <a:lvl5pPr lvl="4"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5pPr>
            <a:lvl6pPr lvl="5"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6pPr>
            <a:lvl7pPr lvl="6"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7pPr>
            <a:lvl8pPr lvl="7"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8pPr>
            <a:lvl9pPr lvl="8" marR="0" rtl="0" algn="ctr">
              <a:lnSpc>
                <a:spcPct val="100000"/>
              </a:lnSpc>
              <a:spcBef>
                <a:spcPts val="0"/>
              </a:spcBef>
              <a:spcAft>
                <a:spcPts val="0"/>
              </a:spcAft>
              <a:buClr>
                <a:schemeClr val="dk1"/>
              </a:buClr>
              <a:buSzPts val="3800"/>
              <a:buFont typeface="Roboto Slab"/>
              <a:buNone/>
              <a:defRPr b="0" i="0" sz="3800" u="none" cap="none" strike="noStrike">
                <a:solidFill>
                  <a:schemeClr val="dk1"/>
                </a:solidFill>
                <a:latin typeface="Roboto Slab"/>
                <a:ea typeface="Roboto Slab"/>
                <a:cs typeface="Roboto Slab"/>
                <a:sym typeface="Roboto Slab"/>
              </a:defRPr>
            </a:lvl9pPr>
          </a:lstStyle>
          <a:p/>
        </p:txBody>
      </p:sp>
      <p:sp>
        <p:nvSpPr>
          <p:cNvPr id="43" name="Shape 43"/>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1pPr>
            <a:lvl2pPr lvl="1"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2pPr>
            <a:lvl3pPr lvl="2"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3pPr>
            <a:lvl4pPr lvl="3"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4pPr>
            <a:lvl5pPr lvl="4"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5pPr>
            <a:lvl6pPr lvl="5"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6pPr>
            <a:lvl7pPr lvl="6"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7pPr>
            <a:lvl8pPr lvl="7"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8pPr>
            <a:lvl9pPr lvl="8" marR="0" rtl="0" algn="ctr">
              <a:lnSpc>
                <a:spcPct val="100000"/>
              </a:lnSpc>
              <a:spcBef>
                <a:spcPts val="0"/>
              </a:spcBef>
              <a:spcAft>
                <a:spcPts val="0"/>
              </a:spcAft>
              <a:buClr>
                <a:schemeClr val="accent5"/>
              </a:buClr>
              <a:buSzPts val="2100"/>
              <a:buFont typeface="Roboto"/>
              <a:buNone/>
              <a:defRPr b="0" i="0" sz="2100" u="none" cap="none" strike="noStrike">
                <a:solidFill>
                  <a:schemeClr val="accent5"/>
                </a:solidFill>
                <a:latin typeface="Roboto"/>
                <a:ea typeface="Roboto"/>
                <a:cs typeface="Roboto"/>
                <a:sym typeface="Roboto"/>
              </a:defRPr>
            </a:lvl9pPr>
          </a:lstStyle>
          <a:p/>
        </p:txBody>
      </p:sp>
      <p:sp>
        <p:nvSpPr>
          <p:cNvPr id="44" name="Shape 4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45" name="Shape 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Shape 47"/>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Shape 48"/>
          <p:cNvSpPr txBox="1"/>
          <p:nvPr>
            <p:ph type="title"/>
          </p:nvPr>
        </p:nvSpPr>
        <p:spPr>
          <a:xfrm>
            <a:off x="387900" y="1152450"/>
            <a:ext cx="8368200" cy="15384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1pPr>
            <a:lvl2pPr lvl="1"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2pPr>
            <a:lvl3pPr lvl="2"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3pPr>
            <a:lvl4pPr lvl="3"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4pPr>
            <a:lvl5pPr lvl="4"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5pPr>
            <a:lvl6pPr lvl="5"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6pPr>
            <a:lvl7pPr lvl="6"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7pPr>
            <a:lvl8pPr lvl="7"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8pPr>
            <a:lvl9pPr lvl="8" marR="0" rtl="0" algn="ctr">
              <a:lnSpc>
                <a:spcPct val="100000"/>
              </a:lnSpc>
              <a:spcBef>
                <a:spcPts val="0"/>
              </a:spcBef>
              <a:spcAft>
                <a:spcPts val="0"/>
              </a:spcAft>
              <a:buClr>
                <a:schemeClr val="accent5"/>
              </a:buClr>
              <a:buSzPts val="13000"/>
              <a:buFont typeface="Roboto Slab"/>
              <a:buNone/>
              <a:defRPr b="0" i="0" sz="13000" u="none" cap="none" strike="noStrike">
                <a:solidFill>
                  <a:schemeClr val="accent5"/>
                </a:solidFill>
                <a:latin typeface="Roboto Slab"/>
                <a:ea typeface="Roboto Slab"/>
                <a:cs typeface="Roboto Slab"/>
                <a:sym typeface="Roboto Slab"/>
              </a:defRPr>
            </a:lvl9pPr>
          </a:lstStyle>
          <a:p/>
        </p:txBody>
      </p:sp>
      <p:sp>
        <p:nvSpPr>
          <p:cNvPr id="49" name="Shape 49"/>
          <p:cNvSpPr txBox="1"/>
          <p:nvPr>
            <p:ph idx="1" type="body"/>
          </p:nvPr>
        </p:nvSpPr>
        <p:spPr>
          <a:xfrm>
            <a:off x="387900" y="2919450"/>
            <a:ext cx="8368200" cy="10716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ctr">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ctr">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50" name="Shape 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1" name="Shape 51"/>
        <p:cNvGrpSpPr/>
        <p:nvPr/>
      </p:nvGrpSpPr>
      <p:grpSpPr>
        <a:xfrm>
          <a:off x="0" y="0"/>
          <a:ext cx="0" cy="0"/>
          <a:chOff x="0" y="0"/>
          <a:chExt cx="0" cy="0"/>
        </a:xfrm>
      </p:grpSpPr>
      <p:sp>
        <p:nvSpPr>
          <p:cNvPr id="52" name="Shape 52"/>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2pPr>
            <a:lvl3pPr lvl="2"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3pPr>
            <a:lvl4pPr lvl="3"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4pPr>
            <a:lvl5pPr lvl="4"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5pPr>
            <a:lvl6pPr lvl="5"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6pPr>
            <a:lvl7pPr lvl="6"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7pPr>
            <a:lvl8pPr lvl="7"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8pPr>
            <a:lvl9pPr lvl="8" marR="0" rtl="0" algn="l">
              <a:lnSpc>
                <a:spcPct val="100000"/>
              </a:lnSpc>
              <a:spcBef>
                <a:spcPts val="0"/>
              </a:spcBef>
              <a:spcAft>
                <a:spcPts val="0"/>
              </a:spcAft>
              <a:buClr>
                <a:schemeClr val="dk1"/>
              </a:buClr>
              <a:buSzPts val="3000"/>
              <a:buFont typeface="Roboto Slab"/>
              <a:buNone/>
              <a:defRPr b="0" i="0" sz="3000" u="none" cap="none" strike="noStrike">
                <a:solidFill>
                  <a:schemeClr val="dk1"/>
                </a:solidFill>
                <a:latin typeface="Roboto Slab"/>
                <a:ea typeface="Roboto Slab"/>
                <a:cs typeface="Roboto Slab"/>
                <a:sym typeface="Roboto Slab"/>
              </a:defRPr>
            </a:lvl9pPr>
          </a:lstStyle>
          <a:p/>
        </p:txBody>
      </p:sp>
      <p:sp>
        <p:nvSpPr>
          <p:cNvPr id="53" name="Shape 5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54" name="Shape 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39.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17.png"/><Relationship Id="rId5" Type="http://schemas.openxmlformats.org/officeDocument/2006/relationships/image" Target="../media/image37.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ctrTitle"/>
          </p:nvPr>
        </p:nvSpPr>
        <p:spPr>
          <a:xfrm>
            <a:off x="1680300" y="687125"/>
            <a:ext cx="5783400" cy="20310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000"/>
              <a:buFont typeface="Roboto Slab"/>
              <a:buNone/>
            </a:pPr>
            <a:r>
              <a:rPr lang="en" sz="3600"/>
              <a:t>Walmart Retail Stores Sales Analysis &amp; Forecasting</a:t>
            </a:r>
            <a:endParaRPr b="0" i="0" sz="3600" u="none" cap="none" strike="noStrike">
              <a:solidFill>
                <a:schemeClr val="dk1"/>
              </a:solidFill>
              <a:latin typeface="Roboto Slab"/>
              <a:ea typeface="Roboto Slab"/>
              <a:cs typeface="Roboto Slab"/>
              <a:sym typeface="Roboto Slab"/>
            </a:endParaRPr>
          </a:p>
        </p:txBody>
      </p:sp>
      <p:sp>
        <p:nvSpPr>
          <p:cNvPr id="110" name="Shape 110"/>
          <p:cNvSpPr txBox="1"/>
          <p:nvPr>
            <p:ph idx="1" type="subTitle"/>
          </p:nvPr>
        </p:nvSpPr>
        <p:spPr>
          <a:xfrm>
            <a:off x="1680300" y="2869850"/>
            <a:ext cx="5783400" cy="161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5"/>
              </a:buClr>
              <a:buSzPts val="2400"/>
              <a:buFont typeface="Roboto Slab"/>
              <a:buNone/>
            </a:pPr>
            <a:r>
              <a:rPr b="0" i="0" lang="en" sz="2400" u="none" cap="none" strike="noStrike">
                <a:solidFill>
                  <a:schemeClr val="accent5"/>
                </a:solidFill>
                <a:latin typeface="Roboto Slab"/>
                <a:ea typeface="Roboto Slab"/>
                <a:cs typeface="Roboto Slab"/>
                <a:sym typeface="Roboto Slab"/>
              </a:rPr>
              <a:t>Animesh Choudhary</a:t>
            </a:r>
            <a:endParaRPr b="0" i="0" sz="2400" u="none" cap="none" strike="noStrike">
              <a:solidFill>
                <a:schemeClr val="accent5"/>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5"/>
              </a:buClr>
              <a:buSzPts val="2400"/>
              <a:buFont typeface="Roboto Slab"/>
              <a:buNone/>
            </a:pPr>
            <a:r>
              <a:rPr b="0" i="0" lang="en" sz="2400" u="none" cap="none" strike="noStrike">
                <a:solidFill>
                  <a:schemeClr val="accent5"/>
                </a:solidFill>
                <a:latin typeface="Roboto Slab"/>
                <a:ea typeface="Roboto Slab"/>
                <a:cs typeface="Roboto Slab"/>
                <a:sym typeface="Roboto Slab"/>
              </a:rPr>
              <a:t>Justin Martinek</a:t>
            </a:r>
            <a:endParaRPr b="0" i="0" sz="2400" u="none" cap="none" strike="noStrike">
              <a:solidFill>
                <a:schemeClr val="accent5"/>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5"/>
              </a:buClr>
              <a:buSzPts val="2400"/>
              <a:buFont typeface="Roboto Slab"/>
              <a:buNone/>
            </a:pPr>
            <a:r>
              <a:rPr b="0" i="0" lang="en" sz="2400" u="none" cap="none" strike="noStrike">
                <a:solidFill>
                  <a:schemeClr val="accent5"/>
                </a:solidFill>
                <a:latin typeface="Roboto Slab"/>
                <a:ea typeface="Roboto Slab"/>
                <a:cs typeface="Roboto Slab"/>
                <a:sym typeface="Roboto Slab"/>
              </a:rPr>
              <a:t>Mukesh Raman</a:t>
            </a:r>
            <a:endParaRPr b="0" i="0" sz="2400" u="none" cap="none" strike="noStrike">
              <a:solidFill>
                <a:schemeClr val="accent5"/>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5"/>
              </a:buClr>
              <a:buSzPts val="2400"/>
              <a:buFont typeface="Roboto Slab"/>
              <a:buNone/>
            </a:pPr>
            <a:r>
              <a:rPr b="0" i="0" lang="en" sz="2400" u="none" cap="none" strike="noStrike">
                <a:solidFill>
                  <a:schemeClr val="accent5"/>
                </a:solidFill>
                <a:latin typeface="Roboto Slab"/>
                <a:ea typeface="Roboto Slab"/>
                <a:cs typeface="Roboto Slab"/>
                <a:sym typeface="Roboto Slab"/>
              </a:rPr>
              <a:t>Dier Gao</a:t>
            </a:r>
            <a:endParaRPr b="0" i="0" sz="2400" u="none" cap="none" strike="noStrike">
              <a:solidFill>
                <a:schemeClr val="accent5"/>
              </a:solidFill>
              <a:latin typeface="Roboto Slab"/>
              <a:ea typeface="Roboto Slab"/>
              <a:cs typeface="Roboto Slab"/>
              <a:sym typeface="Roboto Slab"/>
            </a:endParaRPr>
          </a:p>
          <a:p>
            <a:pPr indent="0" lvl="0" marL="0" marR="0" rtl="0" algn="ctr">
              <a:lnSpc>
                <a:spcPct val="100000"/>
              </a:lnSpc>
              <a:spcBef>
                <a:spcPts val="0"/>
              </a:spcBef>
              <a:spcAft>
                <a:spcPts val="0"/>
              </a:spcAft>
              <a:buClr>
                <a:schemeClr val="accent5"/>
              </a:buClr>
              <a:buSzPts val="2400"/>
              <a:buFont typeface="Roboto Slab"/>
              <a:buNone/>
            </a:pPr>
            <a:r>
              <a:t/>
            </a:r>
            <a:endParaRPr b="0" i="0" sz="2400" u="none" cap="none" strike="noStrike">
              <a:solidFill>
                <a:schemeClr val="accent5"/>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nvSpPr>
        <p:spPr>
          <a:xfrm>
            <a:off x="444181" y="278900"/>
            <a:ext cx="65613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Cluster Attributes Variation</a:t>
            </a:r>
            <a:endParaRPr/>
          </a:p>
        </p:txBody>
      </p:sp>
      <p:pic>
        <p:nvPicPr>
          <p:cNvPr id="188" name="Shape 188"/>
          <p:cNvPicPr preferRelativeResize="0"/>
          <p:nvPr/>
        </p:nvPicPr>
        <p:blipFill>
          <a:blip r:embed="rId3">
            <a:alphaModFix/>
          </a:blip>
          <a:stretch>
            <a:fillRect/>
          </a:stretch>
        </p:blipFill>
        <p:spPr>
          <a:xfrm>
            <a:off x="383775" y="900625"/>
            <a:ext cx="7141150" cy="1989951"/>
          </a:xfrm>
          <a:prstGeom prst="rect">
            <a:avLst/>
          </a:prstGeom>
          <a:noFill/>
          <a:ln>
            <a:noFill/>
          </a:ln>
        </p:spPr>
      </p:pic>
      <p:pic>
        <p:nvPicPr>
          <p:cNvPr id="189" name="Shape 189"/>
          <p:cNvPicPr preferRelativeResize="0"/>
          <p:nvPr/>
        </p:nvPicPr>
        <p:blipFill>
          <a:blip r:embed="rId4">
            <a:alphaModFix/>
          </a:blip>
          <a:stretch>
            <a:fillRect/>
          </a:stretch>
        </p:blipFill>
        <p:spPr>
          <a:xfrm>
            <a:off x="383775" y="2890575"/>
            <a:ext cx="7185526" cy="1989949"/>
          </a:xfrm>
          <a:prstGeom prst="rect">
            <a:avLst/>
          </a:prstGeom>
          <a:noFill/>
          <a:ln>
            <a:noFill/>
          </a:ln>
        </p:spPr>
      </p:pic>
      <p:pic>
        <p:nvPicPr>
          <p:cNvPr id="190" name="Shape 190"/>
          <p:cNvPicPr preferRelativeResize="0"/>
          <p:nvPr/>
        </p:nvPicPr>
        <p:blipFill>
          <a:blip r:embed="rId5">
            <a:alphaModFix/>
          </a:blip>
          <a:stretch>
            <a:fillRect/>
          </a:stretch>
        </p:blipFill>
        <p:spPr>
          <a:xfrm>
            <a:off x="7687400" y="1169025"/>
            <a:ext cx="1314275" cy="357732"/>
          </a:xfrm>
          <a:prstGeom prst="rect">
            <a:avLst/>
          </a:prstGeom>
          <a:noFill/>
          <a:ln>
            <a:noFill/>
          </a:ln>
        </p:spPr>
      </p:pic>
      <p:pic>
        <p:nvPicPr>
          <p:cNvPr id="191" name="Shape 191"/>
          <p:cNvPicPr preferRelativeResize="0"/>
          <p:nvPr/>
        </p:nvPicPr>
        <p:blipFill>
          <a:blip r:embed="rId6">
            <a:alphaModFix/>
          </a:blip>
          <a:stretch>
            <a:fillRect/>
          </a:stretch>
        </p:blipFill>
        <p:spPr>
          <a:xfrm>
            <a:off x="7687400" y="1526750"/>
            <a:ext cx="1314275" cy="341300"/>
          </a:xfrm>
          <a:prstGeom prst="rect">
            <a:avLst/>
          </a:prstGeom>
          <a:noFill/>
          <a:ln>
            <a:noFill/>
          </a:ln>
        </p:spPr>
      </p:pic>
      <p:sp>
        <p:nvSpPr>
          <p:cNvPr id="192" name="Shape 192"/>
          <p:cNvSpPr/>
          <p:nvPr/>
        </p:nvSpPr>
        <p:spPr>
          <a:xfrm>
            <a:off x="7524925" y="2715675"/>
            <a:ext cx="527400" cy="221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nvSpPr>
        <p:spPr>
          <a:xfrm>
            <a:off x="444182" y="278900"/>
            <a:ext cx="70077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Data Imputation</a:t>
            </a:r>
            <a:endParaRPr/>
          </a:p>
        </p:txBody>
      </p:sp>
      <p:pic>
        <p:nvPicPr>
          <p:cNvPr id="199" name="Shape 199"/>
          <p:cNvPicPr preferRelativeResize="0"/>
          <p:nvPr/>
        </p:nvPicPr>
        <p:blipFill>
          <a:blip r:embed="rId3">
            <a:alphaModFix/>
          </a:blip>
          <a:stretch>
            <a:fillRect/>
          </a:stretch>
        </p:blipFill>
        <p:spPr>
          <a:xfrm>
            <a:off x="182600" y="958100"/>
            <a:ext cx="5856726" cy="1979026"/>
          </a:xfrm>
          <a:prstGeom prst="rect">
            <a:avLst/>
          </a:prstGeom>
          <a:noFill/>
          <a:ln cap="flat" cmpd="sng" w="28575">
            <a:solidFill>
              <a:schemeClr val="dk2"/>
            </a:solidFill>
            <a:prstDash val="solid"/>
            <a:round/>
            <a:headEnd len="sm" w="sm" type="none"/>
            <a:tailEnd len="sm" w="sm" type="none"/>
          </a:ln>
        </p:spPr>
      </p:pic>
      <p:sp>
        <p:nvSpPr>
          <p:cNvPr id="200" name="Shape 200"/>
          <p:cNvSpPr txBox="1"/>
          <p:nvPr/>
        </p:nvSpPr>
        <p:spPr>
          <a:xfrm>
            <a:off x="6039325" y="893825"/>
            <a:ext cx="3060000" cy="204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Markdowns: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Missing for the initial 92 weeks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Cannot be all assumed to be 0 for all the initial weeks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Imputed by using the average markdowns of the same week across all the years</a:t>
            </a:r>
            <a:endParaRPr>
              <a:solidFill>
                <a:srgbClr val="FFFFFF"/>
              </a:solidFill>
            </a:endParaRPr>
          </a:p>
          <a:p>
            <a:pPr indent="-317500" lvl="0" marL="457200">
              <a:spcBef>
                <a:spcPts val="0"/>
              </a:spcBef>
              <a:spcAft>
                <a:spcPts val="0"/>
              </a:spcAft>
              <a:buClr>
                <a:srgbClr val="FFFFFF"/>
              </a:buClr>
              <a:buSzPts val="1400"/>
              <a:buChar char="●"/>
            </a:pPr>
            <a:r>
              <a:rPr lang="en">
                <a:solidFill>
                  <a:srgbClr val="FFFFFF"/>
                </a:solidFill>
              </a:rPr>
              <a:t>Imputed independently for all clusters and markdowns</a:t>
            </a:r>
            <a:endParaRPr>
              <a:solidFill>
                <a:srgbClr val="FFFFFF"/>
              </a:solidFill>
            </a:endParaRPr>
          </a:p>
        </p:txBody>
      </p:sp>
      <p:sp>
        <p:nvSpPr>
          <p:cNvPr id="201" name="Shape 201"/>
          <p:cNvSpPr txBox="1"/>
          <p:nvPr/>
        </p:nvSpPr>
        <p:spPr>
          <a:xfrm>
            <a:off x="6084000" y="2855788"/>
            <a:ext cx="3060000" cy="204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CPI &amp; Unemployment</a:t>
            </a:r>
            <a:r>
              <a:rPr lang="en">
                <a:solidFill>
                  <a:srgbClr val="FFFFFF"/>
                </a:solidFill>
              </a:rPr>
              <a:t>:</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Missing for the last 13 weeks of test set</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Cannot be assumed to be 0</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Imputed by using the average values of the various weeks in the last year</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Imputed independently for all clusters</a:t>
            </a:r>
            <a:endParaRPr>
              <a:solidFill>
                <a:srgbClr val="FFFFFF"/>
              </a:solidFill>
            </a:endParaRPr>
          </a:p>
        </p:txBody>
      </p:sp>
      <p:pic>
        <p:nvPicPr>
          <p:cNvPr id="202" name="Shape 202"/>
          <p:cNvPicPr preferRelativeResize="0"/>
          <p:nvPr/>
        </p:nvPicPr>
        <p:blipFill>
          <a:blip r:embed="rId4">
            <a:alphaModFix/>
          </a:blip>
          <a:stretch>
            <a:fillRect/>
          </a:stretch>
        </p:blipFill>
        <p:spPr>
          <a:xfrm>
            <a:off x="182600" y="2997525"/>
            <a:ext cx="5856726" cy="1901575"/>
          </a:xfrm>
          <a:prstGeom prst="rect">
            <a:avLst/>
          </a:prstGeom>
          <a:noFill/>
          <a:ln cap="flat" cmpd="sng" w="28575">
            <a:solidFill>
              <a:schemeClr val="dk2"/>
            </a:solidFill>
            <a:prstDash val="solid"/>
            <a:round/>
            <a:headEnd len="sm" w="sm" type="none"/>
            <a:tailEnd len="sm" w="sm" type="none"/>
          </a:ln>
        </p:spPr>
      </p:pic>
      <p:pic>
        <p:nvPicPr>
          <p:cNvPr id="203" name="Shape 203"/>
          <p:cNvPicPr preferRelativeResize="0"/>
          <p:nvPr/>
        </p:nvPicPr>
        <p:blipFill>
          <a:blip r:embed="rId5">
            <a:alphaModFix/>
          </a:blip>
          <a:stretch>
            <a:fillRect/>
          </a:stretch>
        </p:blipFill>
        <p:spPr>
          <a:xfrm>
            <a:off x="687899" y="4432725"/>
            <a:ext cx="1068200" cy="316200"/>
          </a:xfrm>
          <a:prstGeom prst="rect">
            <a:avLst/>
          </a:prstGeom>
          <a:noFill/>
          <a:ln>
            <a:noFill/>
          </a:ln>
        </p:spPr>
      </p:pic>
      <p:sp>
        <p:nvSpPr>
          <p:cNvPr id="204" name="Shape 2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nvSpPr>
        <p:spPr>
          <a:xfrm>
            <a:off x="648183" y="3576578"/>
            <a:ext cx="46530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0" name="Shape 210"/>
          <p:cNvSpPr txBox="1"/>
          <p:nvPr/>
        </p:nvSpPr>
        <p:spPr>
          <a:xfrm>
            <a:off x="444183" y="278900"/>
            <a:ext cx="71199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Compare &amp; Contrast - Store Size</a:t>
            </a:r>
            <a:endParaRPr/>
          </a:p>
        </p:txBody>
      </p:sp>
      <p:pic>
        <p:nvPicPr>
          <p:cNvPr id="211" name="Shape 211"/>
          <p:cNvPicPr preferRelativeResize="0"/>
          <p:nvPr/>
        </p:nvPicPr>
        <p:blipFill>
          <a:blip r:embed="rId3">
            <a:alphaModFix/>
          </a:blip>
          <a:stretch>
            <a:fillRect/>
          </a:stretch>
        </p:blipFill>
        <p:spPr>
          <a:xfrm>
            <a:off x="444175" y="958100"/>
            <a:ext cx="5784899" cy="2021575"/>
          </a:xfrm>
          <a:prstGeom prst="rect">
            <a:avLst/>
          </a:prstGeom>
          <a:noFill/>
          <a:ln cap="flat" cmpd="sng" w="28575">
            <a:solidFill>
              <a:schemeClr val="dk2"/>
            </a:solidFill>
            <a:prstDash val="solid"/>
            <a:round/>
            <a:headEnd len="sm" w="sm" type="none"/>
            <a:tailEnd len="sm" w="sm" type="none"/>
          </a:ln>
        </p:spPr>
      </p:pic>
      <p:sp>
        <p:nvSpPr>
          <p:cNvPr id="212" name="Shape 212"/>
          <p:cNvSpPr txBox="1"/>
          <p:nvPr/>
        </p:nvSpPr>
        <p:spPr>
          <a:xfrm>
            <a:off x="1455450" y="1017825"/>
            <a:ext cx="3540900" cy="2325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a:t>                       </a:t>
            </a:r>
            <a:r>
              <a:rPr lang="en">
                <a:solidFill>
                  <a:schemeClr val="lt1"/>
                </a:solidFill>
              </a:rPr>
              <a:t>Small</a:t>
            </a:r>
            <a:r>
              <a:rPr lang="en"/>
              <a:t> </a:t>
            </a:r>
            <a:r>
              <a:rPr lang="en">
                <a:solidFill>
                  <a:schemeClr val="lt1"/>
                </a:solidFill>
              </a:rPr>
              <a:t>Stores</a:t>
            </a:r>
            <a:endParaRPr/>
          </a:p>
        </p:txBody>
      </p:sp>
      <p:pic>
        <p:nvPicPr>
          <p:cNvPr id="213" name="Shape 213"/>
          <p:cNvPicPr preferRelativeResize="0"/>
          <p:nvPr/>
        </p:nvPicPr>
        <p:blipFill>
          <a:blip r:embed="rId4">
            <a:alphaModFix/>
          </a:blip>
          <a:stretch>
            <a:fillRect/>
          </a:stretch>
        </p:blipFill>
        <p:spPr>
          <a:xfrm>
            <a:off x="6229075" y="958100"/>
            <a:ext cx="2616350" cy="1987475"/>
          </a:xfrm>
          <a:prstGeom prst="rect">
            <a:avLst/>
          </a:prstGeom>
          <a:noFill/>
          <a:ln cap="flat" cmpd="sng" w="28575">
            <a:solidFill>
              <a:schemeClr val="dk2"/>
            </a:solidFill>
            <a:prstDash val="solid"/>
            <a:round/>
            <a:headEnd len="sm" w="sm" type="none"/>
            <a:tailEnd len="sm" w="sm" type="none"/>
          </a:ln>
        </p:spPr>
      </p:pic>
      <p:pic>
        <p:nvPicPr>
          <p:cNvPr id="214" name="Shape 214"/>
          <p:cNvPicPr preferRelativeResize="0"/>
          <p:nvPr/>
        </p:nvPicPr>
        <p:blipFill>
          <a:blip r:embed="rId5">
            <a:alphaModFix/>
          </a:blip>
          <a:stretch>
            <a:fillRect/>
          </a:stretch>
        </p:blipFill>
        <p:spPr>
          <a:xfrm>
            <a:off x="444175" y="2979675"/>
            <a:ext cx="5784901" cy="1937350"/>
          </a:xfrm>
          <a:prstGeom prst="rect">
            <a:avLst/>
          </a:prstGeom>
          <a:noFill/>
          <a:ln cap="flat" cmpd="sng" w="28575">
            <a:solidFill>
              <a:schemeClr val="dk2"/>
            </a:solidFill>
            <a:prstDash val="solid"/>
            <a:round/>
            <a:headEnd len="sm" w="sm" type="none"/>
            <a:tailEnd len="sm" w="sm" type="none"/>
          </a:ln>
        </p:spPr>
      </p:pic>
      <p:pic>
        <p:nvPicPr>
          <p:cNvPr id="215" name="Shape 215"/>
          <p:cNvPicPr preferRelativeResize="0"/>
          <p:nvPr/>
        </p:nvPicPr>
        <p:blipFill>
          <a:blip r:embed="rId6">
            <a:alphaModFix/>
          </a:blip>
          <a:stretch>
            <a:fillRect/>
          </a:stretch>
        </p:blipFill>
        <p:spPr>
          <a:xfrm>
            <a:off x="6229075" y="2979675"/>
            <a:ext cx="2616350" cy="1937350"/>
          </a:xfrm>
          <a:prstGeom prst="rect">
            <a:avLst/>
          </a:prstGeom>
          <a:noFill/>
          <a:ln cap="flat" cmpd="sng" w="28575">
            <a:solidFill>
              <a:schemeClr val="dk2"/>
            </a:solidFill>
            <a:prstDash val="solid"/>
            <a:round/>
            <a:headEnd len="sm" w="sm" type="none"/>
            <a:tailEnd len="sm" w="sm" type="none"/>
          </a:ln>
        </p:spPr>
      </p:pic>
      <p:sp>
        <p:nvSpPr>
          <p:cNvPr id="216" name="Shape 216"/>
          <p:cNvSpPr txBox="1"/>
          <p:nvPr/>
        </p:nvSpPr>
        <p:spPr>
          <a:xfrm>
            <a:off x="1566175" y="3050675"/>
            <a:ext cx="3540900" cy="232500"/>
          </a:xfrm>
          <a:prstGeom prst="rect">
            <a:avLst/>
          </a:prstGeom>
          <a:solidFill>
            <a:srgbClr val="FFFFFF"/>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                       </a:t>
            </a:r>
            <a:r>
              <a:rPr lang="en">
                <a:solidFill>
                  <a:schemeClr val="lt1"/>
                </a:solidFill>
              </a:rPr>
              <a:t>Large</a:t>
            </a:r>
            <a:r>
              <a:rPr lang="en"/>
              <a:t> </a:t>
            </a:r>
            <a:r>
              <a:rPr lang="en">
                <a:solidFill>
                  <a:schemeClr val="lt1"/>
                </a:solidFill>
              </a:rPr>
              <a:t>Stores</a:t>
            </a:r>
            <a:endParaRPr/>
          </a:p>
        </p:txBody>
      </p:sp>
      <p:sp>
        <p:nvSpPr>
          <p:cNvPr id="217" name="Shape 217"/>
          <p:cNvSpPr txBox="1"/>
          <p:nvPr>
            <p:ph idx="12" type="sldNum"/>
          </p:nvPr>
        </p:nvSpPr>
        <p:spPr>
          <a:xfrm>
            <a:off x="859530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idx="4294967295" type="title"/>
          </p:nvPr>
        </p:nvSpPr>
        <p:spPr>
          <a:xfrm>
            <a:off x="311700" y="132022"/>
            <a:ext cx="8520600" cy="7335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u="sng"/>
              <a:t>Compare &amp; Contrast - Store Size</a:t>
            </a:r>
            <a:endParaRPr b="0" i="0" sz="3000" u="none" cap="none" strike="noStrike">
              <a:solidFill>
                <a:schemeClr val="dk1"/>
              </a:solidFill>
              <a:latin typeface="Roboto Slab"/>
              <a:ea typeface="Roboto Slab"/>
              <a:cs typeface="Roboto Slab"/>
              <a:sym typeface="Roboto Slab"/>
            </a:endParaRPr>
          </a:p>
        </p:txBody>
      </p:sp>
      <p:sp>
        <p:nvSpPr>
          <p:cNvPr id="223" name="Shape 223"/>
          <p:cNvSpPr txBox="1"/>
          <p:nvPr/>
        </p:nvSpPr>
        <p:spPr>
          <a:xfrm>
            <a:off x="3593803" y="2953620"/>
            <a:ext cx="2275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High Unemployment Rate</a:t>
            </a:r>
            <a:endParaRPr/>
          </a:p>
        </p:txBody>
      </p:sp>
      <p:sp>
        <p:nvSpPr>
          <p:cNvPr id="224" name="Shape 224"/>
          <p:cNvSpPr txBox="1"/>
          <p:nvPr/>
        </p:nvSpPr>
        <p:spPr>
          <a:xfrm>
            <a:off x="232187" y="992122"/>
            <a:ext cx="604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Factors Influencing Sales among these 2 clusters based on the model:</a:t>
            </a:r>
            <a:endParaRPr/>
          </a:p>
        </p:txBody>
      </p:sp>
      <p:graphicFrame>
        <p:nvGraphicFramePr>
          <p:cNvPr id="225" name="Shape 225"/>
          <p:cNvGraphicFramePr/>
          <p:nvPr/>
        </p:nvGraphicFramePr>
        <p:xfrm>
          <a:off x="398350" y="1350678"/>
          <a:ext cx="3000000" cy="3000000"/>
        </p:xfrm>
        <a:graphic>
          <a:graphicData uri="http://schemas.openxmlformats.org/drawingml/2006/table">
            <a:tbl>
              <a:tblPr bandRow="1" firstRow="1">
                <a:noFill/>
                <a:tableStyleId>{3CB7B039-48EB-47A9-9399-6BB74D9260FD}</a:tableStyleId>
              </a:tblPr>
              <a:tblGrid>
                <a:gridCol w="3414750"/>
                <a:gridCol w="3438825"/>
              </a:tblGrid>
              <a:tr h="291025">
                <a:tc>
                  <a:txBody>
                    <a:bodyPr>
                      <a:noAutofit/>
                    </a:bodyPr>
                    <a:lstStyle/>
                    <a:p>
                      <a:pPr indent="0" lvl="0" marL="0" marR="0" rtl="0" algn="ctr">
                        <a:lnSpc>
                          <a:spcPct val="100000"/>
                        </a:lnSpc>
                        <a:spcBef>
                          <a:spcPts val="0"/>
                        </a:spcBef>
                        <a:spcAft>
                          <a:spcPts val="0"/>
                        </a:spcAft>
                        <a:buNone/>
                      </a:pPr>
                      <a:r>
                        <a:rPr lang="en"/>
                        <a:t>Small Stores</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
                        <a:t>Large Stores</a:t>
                      </a:r>
                      <a:endParaRPr/>
                    </a:p>
                  </a:txBody>
                  <a:tcPr marT="45725" marB="45725" marR="91450" marL="91450" anchor="ctr"/>
                </a:tc>
              </a:tr>
              <a:tr h="291025">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CPI</a:t>
                      </a:r>
                      <a:endParaRPr/>
                    </a:p>
                  </a:txBody>
                  <a:tcPr marT="45725" marB="45725" marR="91450" marL="91450" anchor="ctr">
                    <a:solidFill>
                      <a:srgbClr val="98DAFE"/>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CPI</a:t>
                      </a:r>
                      <a:endParaRPr/>
                    </a:p>
                  </a:txBody>
                  <a:tcPr marT="45725" marB="45725" marR="91450" marL="91450" anchor="ctr">
                    <a:solidFill>
                      <a:srgbClr val="98DAFE"/>
                    </a:solidFill>
                  </a:tcPr>
                </a:tc>
              </a:tr>
              <a:tr h="291025">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Unemployment Rate</a:t>
                      </a:r>
                      <a:endParaRPr/>
                    </a:p>
                  </a:txBody>
                  <a:tcPr marT="45725" marB="45725" marR="91450" marL="91450" anchor="ctr">
                    <a:solidFill>
                      <a:srgbClr val="98DAFE"/>
                    </a:solidFill>
                  </a:tcPr>
                </a:tc>
                <a:tc>
                  <a:txBody>
                    <a:bodyPr>
                      <a:noAutofit/>
                    </a:bodyPr>
                    <a:lstStyle/>
                    <a:p>
                      <a:pPr indent="0" lvl="0" marL="0" rtl="0" algn="ctr">
                        <a:spcBef>
                          <a:spcPts val="0"/>
                        </a:spcBef>
                        <a:spcAft>
                          <a:spcPts val="0"/>
                        </a:spcAft>
                        <a:buClr>
                          <a:srgbClr val="000000"/>
                        </a:buClr>
                        <a:buFont typeface="Arial"/>
                        <a:buNone/>
                      </a:pPr>
                      <a:r>
                        <a:rPr lang="en">
                          <a:solidFill>
                            <a:schemeClr val="lt1"/>
                          </a:solidFill>
                        </a:rPr>
                        <a:t>Unemployment Rate</a:t>
                      </a:r>
                      <a:endParaRPr/>
                    </a:p>
                  </a:txBody>
                  <a:tcPr marT="45725" marB="45725" marR="91450" marL="91450" anchor="ctr">
                    <a:solidFill>
                      <a:srgbClr val="98DAFE"/>
                    </a:solidFill>
                  </a:tcPr>
                </a:tc>
              </a:tr>
              <a:tr h="291025">
                <a:tc>
                  <a:txBody>
                    <a:bodyPr>
                      <a:noAutofit/>
                    </a:bodyPr>
                    <a:lstStyle/>
                    <a:p>
                      <a:pPr indent="0" lvl="0" marL="0" marR="0" rtl="0" algn="ctr">
                        <a:lnSpc>
                          <a:spcPct val="100000"/>
                        </a:lnSpc>
                        <a:spcBef>
                          <a:spcPts val="0"/>
                        </a:spcBef>
                        <a:spcAft>
                          <a:spcPts val="0"/>
                        </a:spcAft>
                        <a:buNone/>
                      </a:pPr>
                      <a:r>
                        <a:rPr lang="en">
                          <a:solidFill>
                            <a:schemeClr val="lt1"/>
                          </a:solidFill>
                        </a:rPr>
                        <a:t>Fuel Price</a:t>
                      </a:r>
                      <a:endParaRPr/>
                    </a:p>
                  </a:txBody>
                  <a:tcPr marT="45725" marB="45725" marR="91450" marL="91450" anchor="ctr">
                    <a:solidFill>
                      <a:srgbClr val="FFF6AF"/>
                    </a:solidFill>
                  </a:tcPr>
                </a:tc>
                <a:tc>
                  <a:txBody>
                    <a:bodyPr>
                      <a:noAutofit/>
                    </a:bodyPr>
                    <a:lstStyle/>
                    <a:p>
                      <a:pPr indent="0" lvl="0" marL="0" rtl="0" algn="ctr">
                        <a:spcBef>
                          <a:spcPts val="0"/>
                        </a:spcBef>
                        <a:spcAft>
                          <a:spcPts val="0"/>
                        </a:spcAft>
                        <a:buNone/>
                      </a:pPr>
                      <a:r>
                        <a:rPr lang="en">
                          <a:solidFill>
                            <a:schemeClr val="lt1"/>
                          </a:solidFill>
                        </a:rPr>
                        <a:t>Fuel Price</a:t>
                      </a:r>
                      <a:endParaRPr/>
                    </a:p>
                  </a:txBody>
                  <a:tcPr marT="45725" marB="45725" marR="91450" marL="91450" anchor="ctr">
                    <a:solidFill>
                      <a:srgbClr val="FFF6AF"/>
                    </a:solidFill>
                  </a:tcPr>
                </a:tc>
              </a:tr>
              <a:tr h="291025">
                <a:tc>
                  <a:txBody>
                    <a:bodyPr>
                      <a:noAutofit/>
                    </a:bodyPr>
                    <a:lstStyle/>
                    <a:p>
                      <a:pPr indent="0" lvl="0" marL="0" marR="0" rtl="0" algn="ctr">
                        <a:lnSpc>
                          <a:spcPct val="100000"/>
                        </a:lnSpc>
                        <a:spcBef>
                          <a:spcPts val="0"/>
                        </a:spcBef>
                        <a:spcAft>
                          <a:spcPts val="0"/>
                        </a:spcAft>
                        <a:buNone/>
                      </a:pPr>
                      <a:r>
                        <a:rPr lang="en">
                          <a:solidFill>
                            <a:schemeClr val="lt1"/>
                          </a:solidFill>
                        </a:rPr>
                        <a:t>Markdown1</a:t>
                      </a:r>
                      <a:endParaRPr/>
                    </a:p>
                  </a:txBody>
                  <a:tcPr marT="45725" marB="45725" marR="91450" marL="91450" anchor="ctr">
                    <a:solidFill>
                      <a:srgbClr val="98DAFE"/>
                    </a:solidFill>
                  </a:tcPr>
                </a:tc>
                <a:tc>
                  <a:txBody>
                    <a:bodyPr>
                      <a:noAutofit/>
                    </a:bodyPr>
                    <a:lstStyle/>
                    <a:p>
                      <a:pPr indent="0" lvl="0" marL="0" rtl="0" algn="ctr">
                        <a:spcBef>
                          <a:spcPts val="0"/>
                        </a:spcBef>
                        <a:spcAft>
                          <a:spcPts val="0"/>
                        </a:spcAft>
                        <a:buNone/>
                      </a:pPr>
                      <a:r>
                        <a:rPr lang="en">
                          <a:solidFill>
                            <a:schemeClr val="lt1"/>
                          </a:solidFill>
                        </a:rPr>
                        <a:t>Markdown1</a:t>
                      </a:r>
                      <a:endParaRPr/>
                    </a:p>
                  </a:txBody>
                  <a:tcPr marT="45725" marB="45725" marR="91450" marL="91450" anchor="ctr">
                    <a:solidFill>
                      <a:srgbClr val="98DAFE"/>
                    </a:solidFill>
                  </a:tcPr>
                </a:tc>
              </a:tr>
              <a:tr h="291025">
                <a:tc>
                  <a:txBody>
                    <a:bodyPr>
                      <a:noAutofit/>
                    </a:bodyPr>
                    <a:lstStyle/>
                    <a:p>
                      <a:pPr indent="0" lvl="0" marL="0" rtl="0" algn="ctr">
                        <a:spcBef>
                          <a:spcPts val="0"/>
                        </a:spcBef>
                        <a:spcAft>
                          <a:spcPts val="0"/>
                        </a:spcAft>
                        <a:buNone/>
                      </a:pPr>
                      <a:r>
                        <a:rPr lang="en">
                          <a:solidFill>
                            <a:schemeClr val="lt1"/>
                          </a:solidFill>
                        </a:rPr>
                        <a:t>Markdown2</a:t>
                      </a:r>
                      <a:endParaRPr/>
                    </a:p>
                  </a:txBody>
                  <a:tcPr marT="45725" marB="45725" marR="91450" marL="91450" anchor="ctr">
                    <a:solidFill>
                      <a:srgbClr val="FFF6AF"/>
                    </a:solidFill>
                  </a:tcPr>
                </a:tc>
                <a:tc>
                  <a:txBody>
                    <a:bodyPr>
                      <a:noAutofit/>
                    </a:bodyPr>
                    <a:lstStyle/>
                    <a:p>
                      <a:pPr indent="0" lvl="0" marL="0" rtl="0" algn="ctr">
                        <a:spcBef>
                          <a:spcPts val="0"/>
                        </a:spcBef>
                        <a:spcAft>
                          <a:spcPts val="0"/>
                        </a:spcAft>
                        <a:buNone/>
                      </a:pPr>
                      <a:r>
                        <a:rPr lang="en">
                          <a:solidFill>
                            <a:schemeClr val="lt1"/>
                          </a:solidFill>
                        </a:rPr>
                        <a:t>Markdown2</a:t>
                      </a:r>
                      <a:endParaRPr/>
                    </a:p>
                  </a:txBody>
                  <a:tcPr marT="45725" marB="45725" marR="91450" marL="91450" anchor="ctr">
                    <a:solidFill>
                      <a:srgbClr val="FFF6AF"/>
                    </a:solidFill>
                  </a:tcPr>
                </a:tc>
              </a:tr>
              <a:tr h="291025">
                <a:tc>
                  <a:txBody>
                    <a:bodyPr>
                      <a:noAutofit/>
                    </a:bodyPr>
                    <a:lstStyle/>
                    <a:p>
                      <a:pPr indent="0" lvl="0" marL="0" rtl="0" algn="ctr">
                        <a:spcBef>
                          <a:spcPts val="0"/>
                        </a:spcBef>
                        <a:spcAft>
                          <a:spcPts val="0"/>
                        </a:spcAft>
                        <a:buNone/>
                      </a:pPr>
                      <a:r>
                        <a:rPr lang="en">
                          <a:solidFill>
                            <a:schemeClr val="lt1"/>
                          </a:solidFill>
                        </a:rPr>
                        <a:t>Markdown3</a:t>
                      </a:r>
                      <a:endParaRPr/>
                    </a:p>
                  </a:txBody>
                  <a:tcPr marT="45725" marB="45725" marR="91450" marL="91450" anchor="ctr">
                    <a:solidFill>
                      <a:srgbClr val="FFF6AF"/>
                    </a:solidFill>
                  </a:tcPr>
                </a:tc>
                <a:tc>
                  <a:txBody>
                    <a:bodyPr>
                      <a:noAutofit/>
                    </a:bodyPr>
                    <a:lstStyle/>
                    <a:p>
                      <a:pPr indent="0" lvl="0" marL="0" rtl="0" algn="ctr">
                        <a:spcBef>
                          <a:spcPts val="0"/>
                        </a:spcBef>
                        <a:spcAft>
                          <a:spcPts val="0"/>
                        </a:spcAft>
                        <a:buNone/>
                      </a:pPr>
                      <a:r>
                        <a:rPr lang="en">
                          <a:solidFill>
                            <a:schemeClr val="lt1"/>
                          </a:solidFill>
                        </a:rPr>
                        <a:t>Markdown3</a:t>
                      </a:r>
                      <a:endParaRPr/>
                    </a:p>
                  </a:txBody>
                  <a:tcPr marT="45725" marB="45725" marR="91450" marL="91450" anchor="ctr">
                    <a:solidFill>
                      <a:srgbClr val="98DAFE"/>
                    </a:solidFill>
                  </a:tcPr>
                </a:tc>
              </a:tr>
              <a:tr h="291025">
                <a:tc>
                  <a:txBody>
                    <a:bodyPr>
                      <a:noAutofit/>
                    </a:bodyPr>
                    <a:lstStyle/>
                    <a:p>
                      <a:pPr indent="0" lvl="0" marL="0" rtl="0" algn="ctr">
                        <a:spcBef>
                          <a:spcPts val="0"/>
                        </a:spcBef>
                        <a:spcAft>
                          <a:spcPts val="0"/>
                        </a:spcAft>
                        <a:buClr>
                          <a:srgbClr val="000000"/>
                        </a:buClr>
                        <a:buFont typeface="Arial"/>
                        <a:buNone/>
                      </a:pPr>
                      <a:r>
                        <a:rPr lang="en">
                          <a:solidFill>
                            <a:schemeClr val="lt1"/>
                          </a:solidFill>
                        </a:rPr>
                        <a:t>Markdown4</a:t>
                      </a:r>
                      <a:endParaRPr>
                        <a:solidFill>
                          <a:schemeClr val="lt1"/>
                        </a:solidFill>
                      </a:endParaRPr>
                    </a:p>
                  </a:txBody>
                  <a:tcPr marT="45725" marB="45725" marR="91450" marL="91450" anchor="ctr">
                    <a:solidFill>
                      <a:srgbClr val="FFF6AF"/>
                    </a:solidFill>
                  </a:tcPr>
                </a:tc>
                <a:tc>
                  <a:txBody>
                    <a:bodyPr>
                      <a:noAutofit/>
                    </a:bodyPr>
                    <a:lstStyle/>
                    <a:p>
                      <a:pPr indent="0" lvl="0" marL="0" rtl="0" algn="ctr">
                        <a:spcBef>
                          <a:spcPts val="0"/>
                        </a:spcBef>
                        <a:spcAft>
                          <a:spcPts val="0"/>
                        </a:spcAft>
                        <a:buNone/>
                      </a:pPr>
                      <a:r>
                        <a:rPr lang="en">
                          <a:solidFill>
                            <a:schemeClr val="lt1"/>
                          </a:solidFill>
                        </a:rPr>
                        <a:t>-</a:t>
                      </a:r>
                      <a:endParaRPr>
                        <a:solidFill>
                          <a:schemeClr val="lt1"/>
                        </a:solidFill>
                      </a:endParaRPr>
                    </a:p>
                  </a:txBody>
                  <a:tcPr marT="45725" marB="45725" marR="91450" marL="91450" anchor="ctr">
                    <a:solidFill>
                      <a:srgbClr val="98DAFE"/>
                    </a:solidFill>
                  </a:tcPr>
                </a:tc>
              </a:tr>
              <a:tr h="291025">
                <a:tc>
                  <a:txBody>
                    <a:bodyPr>
                      <a:noAutofit/>
                    </a:bodyPr>
                    <a:lstStyle/>
                    <a:p>
                      <a:pPr indent="0" lvl="0" marL="0" rtl="0" algn="ctr">
                        <a:spcBef>
                          <a:spcPts val="0"/>
                        </a:spcBef>
                        <a:spcAft>
                          <a:spcPts val="0"/>
                        </a:spcAft>
                        <a:buNone/>
                      </a:pPr>
                      <a:r>
                        <a:rPr lang="en">
                          <a:solidFill>
                            <a:schemeClr val="lt1"/>
                          </a:solidFill>
                        </a:rPr>
                        <a:t>Markdown5</a:t>
                      </a:r>
                      <a:endParaRPr>
                        <a:solidFill>
                          <a:schemeClr val="lt1"/>
                        </a:solidFill>
                      </a:endParaRPr>
                    </a:p>
                  </a:txBody>
                  <a:tcPr marT="45725" marB="45725" marR="91450" marL="91450" anchor="ctr">
                    <a:solidFill>
                      <a:srgbClr val="98DAFE"/>
                    </a:solidFill>
                  </a:tcPr>
                </a:tc>
                <a:tc>
                  <a:txBody>
                    <a:bodyPr>
                      <a:noAutofit/>
                    </a:bodyPr>
                    <a:lstStyle/>
                    <a:p>
                      <a:pPr indent="0" lvl="0" marL="0" rtl="0" algn="ctr">
                        <a:spcBef>
                          <a:spcPts val="0"/>
                        </a:spcBef>
                        <a:spcAft>
                          <a:spcPts val="0"/>
                        </a:spcAft>
                        <a:buNone/>
                      </a:pPr>
                      <a:r>
                        <a:rPr lang="en">
                          <a:solidFill>
                            <a:schemeClr val="lt1"/>
                          </a:solidFill>
                        </a:rPr>
                        <a:t>Markdown5</a:t>
                      </a:r>
                      <a:endParaRPr>
                        <a:solidFill>
                          <a:schemeClr val="lt1"/>
                        </a:solidFill>
                      </a:endParaRPr>
                    </a:p>
                  </a:txBody>
                  <a:tcPr marT="45725" marB="45725" marR="91450" marL="91450" anchor="ctr">
                    <a:solidFill>
                      <a:srgbClr val="FFF6AF"/>
                    </a:solidFill>
                  </a:tcPr>
                </a:tc>
              </a:tr>
              <a:tr h="291025">
                <a:tc>
                  <a:txBody>
                    <a:bodyPr>
                      <a:noAutofit/>
                    </a:bodyPr>
                    <a:lstStyle/>
                    <a:p>
                      <a:pPr indent="0" lvl="0" marL="0" rtl="0" algn="ctr">
                        <a:spcBef>
                          <a:spcPts val="0"/>
                        </a:spcBef>
                        <a:spcAft>
                          <a:spcPts val="0"/>
                        </a:spcAft>
                        <a:buNone/>
                      </a:pPr>
                      <a:r>
                        <a:rPr lang="en">
                          <a:solidFill>
                            <a:schemeClr val="lt1"/>
                          </a:solidFill>
                        </a:rPr>
                        <a:t>Temperature</a:t>
                      </a:r>
                      <a:endParaRPr>
                        <a:solidFill>
                          <a:schemeClr val="lt1"/>
                        </a:solidFill>
                      </a:endParaRPr>
                    </a:p>
                  </a:txBody>
                  <a:tcPr marT="45725" marB="45725" marR="91450" marL="91450" anchor="ctr">
                    <a:solidFill>
                      <a:srgbClr val="FFF6AF"/>
                    </a:solidFill>
                  </a:tcPr>
                </a:tc>
                <a:tc>
                  <a:txBody>
                    <a:bodyPr>
                      <a:noAutofit/>
                    </a:bodyPr>
                    <a:lstStyle/>
                    <a:p>
                      <a:pPr indent="0" lvl="0" marL="0" rtl="0" algn="ctr">
                        <a:spcBef>
                          <a:spcPts val="0"/>
                        </a:spcBef>
                        <a:spcAft>
                          <a:spcPts val="0"/>
                        </a:spcAft>
                        <a:buNone/>
                      </a:pPr>
                      <a:r>
                        <a:rPr lang="en">
                          <a:solidFill>
                            <a:schemeClr val="lt1"/>
                          </a:solidFill>
                        </a:rPr>
                        <a:t>-</a:t>
                      </a:r>
                      <a:endParaRPr>
                        <a:solidFill>
                          <a:schemeClr val="lt1"/>
                        </a:solidFill>
                      </a:endParaRPr>
                    </a:p>
                  </a:txBody>
                  <a:tcPr marT="45725" marB="45725" marR="91450" marL="91450" anchor="ctr">
                    <a:solidFill>
                      <a:srgbClr val="98DAFE"/>
                    </a:solidFill>
                  </a:tcPr>
                </a:tc>
              </a:tr>
              <a:tr h="291025">
                <a:tc>
                  <a:txBody>
                    <a:bodyPr>
                      <a:noAutofit/>
                    </a:bodyPr>
                    <a:lstStyle/>
                    <a:p>
                      <a:pPr indent="0" lvl="0" marL="0" rtl="0" algn="ctr">
                        <a:spcBef>
                          <a:spcPts val="0"/>
                        </a:spcBef>
                        <a:spcAft>
                          <a:spcPts val="0"/>
                        </a:spcAft>
                        <a:buNone/>
                      </a:pPr>
                      <a:r>
                        <a:rPr b="1" lang="en">
                          <a:solidFill>
                            <a:schemeClr val="lt1"/>
                          </a:solidFill>
                        </a:rPr>
                        <a:t>Avg. Size: 39,356</a:t>
                      </a:r>
                      <a:endParaRPr b="1">
                        <a:solidFill>
                          <a:schemeClr val="lt1"/>
                        </a:solidFill>
                      </a:endParaRPr>
                    </a:p>
                  </a:txBody>
                  <a:tcPr marT="45725" marB="45725" marR="91450" marL="91450" anchor="ctr">
                    <a:solidFill>
                      <a:srgbClr val="92D050"/>
                    </a:solidFill>
                  </a:tcPr>
                </a:tc>
                <a:tc>
                  <a:txBody>
                    <a:bodyPr>
                      <a:noAutofit/>
                    </a:bodyPr>
                    <a:lstStyle/>
                    <a:p>
                      <a:pPr indent="0" lvl="0" marL="0" rtl="0" algn="ctr">
                        <a:spcBef>
                          <a:spcPts val="0"/>
                        </a:spcBef>
                        <a:spcAft>
                          <a:spcPts val="0"/>
                        </a:spcAft>
                        <a:buNone/>
                      </a:pPr>
                      <a:r>
                        <a:rPr b="1" lang="en">
                          <a:solidFill>
                            <a:schemeClr val="lt1"/>
                          </a:solidFill>
                        </a:rPr>
                        <a:t>Avg. </a:t>
                      </a:r>
                      <a:r>
                        <a:rPr b="1" lang="en">
                          <a:solidFill>
                            <a:schemeClr val="lt1"/>
                          </a:solidFill>
                        </a:rPr>
                        <a:t>Size: 196,057</a:t>
                      </a:r>
                      <a:endParaRPr>
                        <a:solidFill>
                          <a:schemeClr val="lt1"/>
                        </a:solidFill>
                      </a:endParaRPr>
                    </a:p>
                  </a:txBody>
                  <a:tcPr marT="45725" marB="45725" marR="91450" marL="91450" anchor="ctr">
                    <a:solidFill>
                      <a:srgbClr val="92D050"/>
                    </a:solidFill>
                  </a:tcPr>
                </a:tc>
              </a:tr>
              <a:tr h="291025">
                <a:tc>
                  <a:txBody>
                    <a:bodyPr>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$99,765,634</a:t>
                      </a:r>
                      <a:endParaRPr/>
                    </a:p>
                  </a:txBody>
                  <a:tcPr marT="7625" marB="0" marR="7625" marL="7625" anchor="ctr">
                    <a:solidFill>
                      <a:srgbClr val="92D050"/>
                    </a:solidFill>
                  </a:tcPr>
                </a:tc>
                <a:tc>
                  <a:txBody>
                    <a:bodyPr>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$579,372,780</a:t>
                      </a:r>
                      <a:endParaRPr/>
                    </a:p>
                  </a:txBody>
                  <a:tcPr marT="7625" marB="0" marR="7625" marL="7625" anchor="ctr">
                    <a:solidFill>
                      <a:srgbClr val="92D050"/>
                    </a:solidFill>
                  </a:tcPr>
                </a:tc>
              </a:tr>
            </a:tbl>
          </a:graphicData>
        </a:graphic>
      </p:graphicFrame>
      <p:sp>
        <p:nvSpPr>
          <p:cNvPr id="226" name="Shape 226"/>
          <p:cNvSpPr/>
          <p:nvPr/>
        </p:nvSpPr>
        <p:spPr>
          <a:xfrm>
            <a:off x="7407406" y="1504572"/>
            <a:ext cx="230700" cy="213300"/>
          </a:xfrm>
          <a:prstGeom prst="rect">
            <a:avLst/>
          </a:prstGeom>
          <a:solidFill>
            <a:srgbClr val="FFF6AF"/>
          </a:solidFill>
          <a:ln cap="flat" cmpd="sng" w="25400">
            <a:solidFill>
              <a:srgbClr val="0156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Shape 227"/>
          <p:cNvSpPr txBox="1"/>
          <p:nvPr/>
        </p:nvSpPr>
        <p:spPr>
          <a:xfrm>
            <a:off x="7637994" y="1350683"/>
            <a:ext cx="1194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Dynamic Regressor</a:t>
            </a:r>
            <a:endParaRPr/>
          </a:p>
        </p:txBody>
      </p:sp>
      <p:sp>
        <p:nvSpPr>
          <p:cNvPr id="228" name="Shape 228"/>
          <p:cNvSpPr/>
          <p:nvPr/>
        </p:nvSpPr>
        <p:spPr>
          <a:xfrm>
            <a:off x="7407406" y="2071929"/>
            <a:ext cx="230700" cy="213300"/>
          </a:xfrm>
          <a:prstGeom prst="rect">
            <a:avLst/>
          </a:prstGeom>
          <a:solidFill>
            <a:srgbClr val="64C9FF"/>
          </a:solidFill>
          <a:ln cap="flat" cmpd="sng" w="25400">
            <a:solidFill>
              <a:srgbClr val="0156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Shape 229"/>
          <p:cNvSpPr txBox="1"/>
          <p:nvPr/>
        </p:nvSpPr>
        <p:spPr>
          <a:xfrm>
            <a:off x="7637994" y="1918040"/>
            <a:ext cx="1194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Ordinary Regressor</a:t>
            </a:r>
            <a:endParaRPr/>
          </a:p>
        </p:txBody>
      </p:sp>
      <p:sp>
        <p:nvSpPr>
          <p:cNvPr id="230" name="Shape 2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nvSpPr>
        <p:spPr>
          <a:xfrm>
            <a:off x="444183" y="278900"/>
            <a:ext cx="71199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Compare &amp; Contrast - Store Size</a:t>
            </a:r>
            <a:endParaRPr/>
          </a:p>
        </p:txBody>
      </p:sp>
      <p:pic>
        <p:nvPicPr>
          <p:cNvPr id="236" name="Shape 236"/>
          <p:cNvPicPr preferRelativeResize="0"/>
          <p:nvPr/>
        </p:nvPicPr>
        <p:blipFill>
          <a:blip r:embed="rId3">
            <a:alphaModFix/>
          </a:blip>
          <a:stretch>
            <a:fillRect/>
          </a:stretch>
        </p:blipFill>
        <p:spPr>
          <a:xfrm>
            <a:off x="683525" y="958100"/>
            <a:ext cx="7667500" cy="3863426"/>
          </a:xfrm>
          <a:prstGeom prst="rect">
            <a:avLst/>
          </a:prstGeom>
          <a:noFill/>
          <a:ln>
            <a:noFill/>
          </a:ln>
        </p:spPr>
      </p:pic>
      <p:sp>
        <p:nvSpPr>
          <p:cNvPr id="237" name="Shape 2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nvSpPr>
        <p:spPr>
          <a:xfrm>
            <a:off x="648183" y="3576578"/>
            <a:ext cx="46530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43" name="Shape 243"/>
          <p:cNvSpPr txBox="1"/>
          <p:nvPr/>
        </p:nvSpPr>
        <p:spPr>
          <a:xfrm>
            <a:off x="444183" y="278900"/>
            <a:ext cx="71199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Compare &amp; Contrast - Store Size</a:t>
            </a:r>
            <a:endParaRPr/>
          </a:p>
        </p:txBody>
      </p:sp>
      <p:pic>
        <p:nvPicPr>
          <p:cNvPr id="244" name="Shape 244"/>
          <p:cNvPicPr preferRelativeResize="0"/>
          <p:nvPr/>
        </p:nvPicPr>
        <p:blipFill>
          <a:blip r:embed="rId3">
            <a:alphaModFix/>
          </a:blip>
          <a:stretch>
            <a:fillRect/>
          </a:stretch>
        </p:blipFill>
        <p:spPr>
          <a:xfrm>
            <a:off x="648175" y="1039950"/>
            <a:ext cx="7757424" cy="3815676"/>
          </a:xfrm>
          <a:prstGeom prst="rect">
            <a:avLst/>
          </a:prstGeom>
          <a:noFill/>
          <a:ln>
            <a:noFill/>
          </a:ln>
        </p:spPr>
      </p:pic>
      <p:sp>
        <p:nvSpPr>
          <p:cNvPr id="245" name="Shape 2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nvSpPr>
        <p:spPr>
          <a:xfrm>
            <a:off x="648183" y="3576578"/>
            <a:ext cx="46530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1" name="Shape 251"/>
          <p:cNvSpPr txBox="1"/>
          <p:nvPr/>
        </p:nvSpPr>
        <p:spPr>
          <a:xfrm>
            <a:off x="444183" y="278900"/>
            <a:ext cx="71199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Compare &amp; Contrast - Store Size</a:t>
            </a:r>
            <a:endParaRPr/>
          </a:p>
        </p:txBody>
      </p:sp>
      <p:pic>
        <p:nvPicPr>
          <p:cNvPr id="252" name="Shape 252"/>
          <p:cNvPicPr preferRelativeResize="0"/>
          <p:nvPr/>
        </p:nvPicPr>
        <p:blipFill>
          <a:blip r:embed="rId3">
            <a:alphaModFix/>
          </a:blip>
          <a:stretch>
            <a:fillRect/>
          </a:stretch>
        </p:blipFill>
        <p:spPr>
          <a:xfrm>
            <a:off x="648175" y="992225"/>
            <a:ext cx="7866574" cy="3863400"/>
          </a:xfrm>
          <a:prstGeom prst="rect">
            <a:avLst/>
          </a:prstGeom>
          <a:noFill/>
          <a:ln>
            <a:noFill/>
          </a:ln>
        </p:spPr>
      </p:pic>
      <p:sp>
        <p:nvSpPr>
          <p:cNvPr id="253" name="Shape 2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Shape 258"/>
          <p:cNvPicPr preferRelativeResize="0"/>
          <p:nvPr/>
        </p:nvPicPr>
        <p:blipFill rotWithShape="1">
          <a:blip r:embed="rId3">
            <a:alphaModFix/>
          </a:blip>
          <a:srcRect b="0" l="0" r="0" t="0"/>
          <a:stretch/>
        </p:blipFill>
        <p:spPr>
          <a:xfrm>
            <a:off x="370525" y="905275"/>
            <a:ext cx="5984699" cy="2018576"/>
          </a:xfrm>
          <a:prstGeom prst="rect">
            <a:avLst/>
          </a:prstGeom>
          <a:noFill/>
          <a:ln cap="flat" cmpd="sng" w="28575">
            <a:solidFill>
              <a:srgbClr val="7030A0"/>
            </a:solidFill>
            <a:prstDash val="solid"/>
            <a:round/>
            <a:headEnd len="sm" w="sm" type="none"/>
            <a:tailEnd len="sm" w="sm" type="none"/>
          </a:ln>
        </p:spPr>
      </p:pic>
      <p:sp>
        <p:nvSpPr>
          <p:cNvPr id="259" name="Shape 259"/>
          <p:cNvSpPr txBox="1"/>
          <p:nvPr>
            <p:ph idx="4294967295" type="title"/>
          </p:nvPr>
        </p:nvSpPr>
        <p:spPr>
          <a:xfrm>
            <a:off x="311700" y="132022"/>
            <a:ext cx="8520600" cy="7335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u="sng"/>
              <a:t>Compare &amp; Contrast -Unemployment</a:t>
            </a:r>
            <a:endParaRPr b="0" i="0" sz="3000" u="none" cap="none" strike="noStrike">
              <a:solidFill>
                <a:schemeClr val="dk1"/>
              </a:solidFill>
              <a:latin typeface="Roboto Slab"/>
              <a:ea typeface="Roboto Slab"/>
              <a:cs typeface="Roboto Slab"/>
              <a:sym typeface="Roboto Slab"/>
            </a:endParaRPr>
          </a:p>
        </p:txBody>
      </p:sp>
      <p:pic>
        <p:nvPicPr>
          <p:cNvPr id="260" name="Shape 260"/>
          <p:cNvPicPr preferRelativeResize="0"/>
          <p:nvPr/>
        </p:nvPicPr>
        <p:blipFill rotWithShape="1">
          <a:blip r:embed="rId4">
            <a:alphaModFix/>
          </a:blip>
          <a:srcRect b="0" l="0" r="0" t="0"/>
          <a:stretch/>
        </p:blipFill>
        <p:spPr>
          <a:xfrm>
            <a:off x="370537" y="2923849"/>
            <a:ext cx="5984680" cy="2069804"/>
          </a:xfrm>
          <a:prstGeom prst="rect">
            <a:avLst/>
          </a:prstGeom>
          <a:noFill/>
          <a:ln cap="flat" cmpd="sng" w="28575">
            <a:solidFill>
              <a:srgbClr val="7030A0"/>
            </a:solidFill>
            <a:prstDash val="solid"/>
            <a:round/>
            <a:headEnd len="sm" w="sm" type="none"/>
            <a:tailEnd len="sm" w="sm" type="none"/>
          </a:ln>
        </p:spPr>
      </p:pic>
      <p:sp>
        <p:nvSpPr>
          <p:cNvPr id="261" name="Shape 261"/>
          <p:cNvSpPr/>
          <p:nvPr/>
        </p:nvSpPr>
        <p:spPr>
          <a:xfrm>
            <a:off x="3158449" y="965673"/>
            <a:ext cx="531600" cy="2340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Shape 262"/>
          <p:cNvSpPr txBox="1"/>
          <p:nvPr/>
        </p:nvSpPr>
        <p:spPr>
          <a:xfrm>
            <a:off x="2516218" y="965679"/>
            <a:ext cx="2275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Low Unemployment Rate</a:t>
            </a:r>
            <a:endParaRPr/>
          </a:p>
        </p:txBody>
      </p:sp>
      <p:sp>
        <p:nvSpPr>
          <p:cNvPr id="263" name="Shape 263"/>
          <p:cNvSpPr/>
          <p:nvPr/>
        </p:nvSpPr>
        <p:spPr>
          <a:xfrm>
            <a:off x="2232830" y="3002459"/>
            <a:ext cx="2473800" cy="2301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 name="Shape 264"/>
          <p:cNvSpPr txBox="1"/>
          <p:nvPr/>
        </p:nvSpPr>
        <p:spPr>
          <a:xfrm>
            <a:off x="2286492" y="2963592"/>
            <a:ext cx="2275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High Unemployment Rate</a:t>
            </a:r>
            <a:endParaRPr/>
          </a:p>
        </p:txBody>
      </p:sp>
      <p:pic>
        <p:nvPicPr>
          <p:cNvPr id="265" name="Shape 265"/>
          <p:cNvPicPr preferRelativeResize="0"/>
          <p:nvPr/>
        </p:nvPicPr>
        <p:blipFill rotWithShape="1">
          <a:blip r:embed="rId5">
            <a:alphaModFix/>
          </a:blip>
          <a:srcRect b="0" l="0" r="0" t="0"/>
          <a:stretch/>
        </p:blipFill>
        <p:spPr>
          <a:xfrm>
            <a:off x="6355225" y="2863725"/>
            <a:ext cx="2568275" cy="2129900"/>
          </a:xfrm>
          <a:prstGeom prst="rect">
            <a:avLst/>
          </a:prstGeom>
          <a:noFill/>
          <a:ln cap="flat" cmpd="sng" w="28575">
            <a:solidFill>
              <a:srgbClr val="7030A0"/>
            </a:solidFill>
            <a:prstDash val="solid"/>
            <a:round/>
            <a:headEnd len="sm" w="sm" type="none"/>
            <a:tailEnd len="sm" w="sm" type="none"/>
          </a:ln>
        </p:spPr>
      </p:pic>
      <p:pic>
        <p:nvPicPr>
          <p:cNvPr id="266" name="Shape 266"/>
          <p:cNvPicPr preferRelativeResize="0"/>
          <p:nvPr/>
        </p:nvPicPr>
        <p:blipFill rotWithShape="1">
          <a:blip r:embed="rId6">
            <a:alphaModFix/>
          </a:blip>
          <a:srcRect b="0" l="0" r="0" t="0"/>
          <a:stretch/>
        </p:blipFill>
        <p:spPr>
          <a:xfrm>
            <a:off x="6355230" y="909728"/>
            <a:ext cx="2568273" cy="1987740"/>
          </a:xfrm>
          <a:prstGeom prst="rect">
            <a:avLst/>
          </a:prstGeom>
          <a:noFill/>
          <a:ln cap="flat" cmpd="sng" w="28575">
            <a:solidFill>
              <a:srgbClr val="7030A0"/>
            </a:solidFill>
            <a:prstDash val="solid"/>
            <a:round/>
            <a:headEnd len="sm" w="sm" type="none"/>
            <a:tailEnd len="sm" w="sm" type="none"/>
          </a:ln>
        </p:spPr>
      </p:pic>
      <p:sp>
        <p:nvSpPr>
          <p:cNvPr id="267" name="Shape 267"/>
          <p:cNvSpPr txBox="1"/>
          <p:nvPr>
            <p:ph idx="12" type="sldNum"/>
          </p:nvPr>
        </p:nvSpPr>
        <p:spPr>
          <a:xfrm>
            <a:off x="8643558" y="4749892"/>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idx="4294967295" type="title"/>
          </p:nvPr>
        </p:nvSpPr>
        <p:spPr>
          <a:xfrm>
            <a:off x="311700" y="132022"/>
            <a:ext cx="8520600" cy="7335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u="sng"/>
              <a:t>Compare &amp; Contrast -Unemployment</a:t>
            </a:r>
            <a:endParaRPr b="0" i="0" sz="3000" u="none" cap="none" strike="noStrike">
              <a:solidFill>
                <a:schemeClr val="dk1"/>
              </a:solidFill>
              <a:latin typeface="Roboto Slab"/>
              <a:ea typeface="Roboto Slab"/>
              <a:cs typeface="Roboto Slab"/>
              <a:sym typeface="Roboto Slab"/>
            </a:endParaRPr>
          </a:p>
        </p:txBody>
      </p:sp>
      <p:sp>
        <p:nvSpPr>
          <p:cNvPr id="273" name="Shape 273"/>
          <p:cNvSpPr txBox="1"/>
          <p:nvPr/>
        </p:nvSpPr>
        <p:spPr>
          <a:xfrm>
            <a:off x="3593803" y="2953620"/>
            <a:ext cx="2275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High Unemployment Rate</a:t>
            </a:r>
            <a:endParaRPr/>
          </a:p>
        </p:txBody>
      </p:sp>
      <p:sp>
        <p:nvSpPr>
          <p:cNvPr id="274" name="Shape 274"/>
          <p:cNvSpPr txBox="1"/>
          <p:nvPr/>
        </p:nvSpPr>
        <p:spPr>
          <a:xfrm>
            <a:off x="232187" y="992122"/>
            <a:ext cx="604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Factors Influencing Sales among these 2 clusters based on the model:</a:t>
            </a:r>
            <a:endParaRPr/>
          </a:p>
        </p:txBody>
      </p:sp>
      <p:graphicFrame>
        <p:nvGraphicFramePr>
          <p:cNvPr id="275" name="Shape 275"/>
          <p:cNvGraphicFramePr/>
          <p:nvPr/>
        </p:nvGraphicFramePr>
        <p:xfrm>
          <a:off x="398350" y="1350678"/>
          <a:ext cx="3000000" cy="3000000"/>
        </p:xfrm>
        <a:graphic>
          <a:graphicData uri="http://schemas.openxmlformats.org/drawingml/2006/table">
            <a:tbl>
              <a:tblPr bandRow="1" firstRow="1">
                <a:noFill/>
                <a:tableStyleId>{3CB7B039-48EB-47A9-9399-6BB74D9260FD}</a:tableStyleId>
              </a:tblPr>
              <a:tblGrid>
                <a:gridCol w="3414750"/>
                <a:gridCol w="3438825"/>
              </a:tblGrid>
              <a:tr h="396225">
                <a:tc>
                  <a:txBody>
                    <a:bodyPr>
                      <a:noAutofit/>
                    </a:bodyPr>
                    <a:lstStyle/>
                    <a:p>
                      <a:pPr indent="0" lvl="0" marL="0" marR="0" rtl="0" algn="ctr">
                        <a:lnSpc>
                          <a:spcPct val="100000"/>
                        </a:lnSpc>
                        <a:spcBef>
                          <a:spcPts val="0"/>
                        </a:spcBef>
                        <a:spcAft>
                          <a:spcPts val="0"/>
                        </a:spcAft>
                        <a:buNone/>
                      </a:pPr>
                      <a:r>
                        <a:rPr lang="en" sz="1400" u="none" cap="none" strike="noStrike"/>
                        <a:t>Stores in High Unemployment Areas</a:t>
                      </a:r>
                      <a:endParaRPr/>
                    </a:p>
                  </a:txBody>
                  <a:tcPr marT="45725" marB="45725" marR="91450" marL="91450" anchor="ct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Stores in Low Unemployment Areas</a:t>
                      </a:r>
                      <a:endParaRPr/>
                    </a:p>
                  </a:txBody>
                  <a:tcPr marT="45725" marB="45725" marR="91450" marL="91450" anchor="ctr"/>
                </a:tc>
              </a:tr>
              <a:tr h="396225">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CPI</a:t>
                      </a:r>
                      <a:endParaRPr/>
                    </a:p>
                  </a:txBody>
                  <a:tcPr marT="45725" marB="45725" marR="91450" marL="91450" anchor="ctr">
                    <a:solidFill>
                      <a:srgbClr val="98DAFE"/>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CPI</a:t>
                      </a:r>
                      <a:endParaRPr/>
                    </a:p>
                  </a:txBody>
                  <a:tcPr marT="45725" marB="45725" marR="91450" marL="91450" anchor="ctr">
                    <a:solidFill>
                      <a:srgbClr val="98DAFE"/>
                    </a:solidFill>
                  </a:tcPr>
                </a:tc>
              </a:tr>
              <a:tr h="396225">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Unemployment Rate</a:t>
                      </a:r>
                      <a:endParaRPr/>
                    </a:p>
                  </a:txBody>
                  <a:tcPr marT="45725" marB="45725" marR="91450" marL="91450" anchor="ctr">
                    <a:solidFill>
                      <a:srgbClr val="98DAFE"/>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Unemployment Rate</a:t>
                      </a:r>
                      <a:endParaRPr/>
                    </a:p>
                  </a:txBody>
                  <a:tcPr marT="45725" marB="45725" marR="91450" marL="91450" anchor="ctr">
                    <a:solidFill>
                      <a:srgbClr val="FFF6AF"/>
                    </a:solidFill>
                  </a:tcPr>
                </a:tc>
              </a:tr>
              <a:tr h="396225">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Temperature</a:t>
                      </a:r>
                      <a:endParaRPr/>
                    </a:p>
                  </a:txBody>
                  <a:tcPr marT="45725" marB="45725" marR="91450" marL="91450" anchor="ctr">
                    <a:solidFill>
                      <a:srgbClr val="FFF6AF"/>
                    </a:solidFill>
                  </a:tcPr>
                </a:tc>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Temperature</a:t>
                      </a:r>
                      <a:endParaRPr/>
                    </a:p>
                  </a:txBody>
                  <a:tcPr marT="45725" marB="45725" marR="91450" marL="91450" anchor="ctr">
                    <a:solidFill>
                      <a:srgbClr val="FFF6AF"/>
                    </a:solidFill>
                  </a:tcPr>
                </a:tc>
              </a:tr>
              <a:tr h="396225">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t>
                      </a:r>
                      <a:endParaRPr/>
                    </a:p>
                  </a:txBody>
                  <a:tcPr marT="45725" marB="45725" marR="91450" marL="91450" anchor="ctr">
                    <a:solidFill>
                      <a:srgbClr val="98DAFE"/>
                    </a:solidFill>
                  </a:tcPr>
                </a:tc>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Fuel Price</a:t>
                      </a:r>
                      <a:endParaRPr/>
                    </a:p>
                  </a:txBody>
                  <a:tcPr marT="45725" marB="45725" marR="91450" marL="91450" anchor="ctr">
                    <a:solidFill>
                      <a:srgbClr val="FFF6AF"/>
                    </a:solidFill>
                  </a:tcPr>
                </a:tc>
              </a:tr>
              <a:tr h="396225">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t>
                      </a:r>
                      <a:endParaRPr/>
                    </a:p>
                  </a:txBody>
                  <a:tcPr marT="45725" marB="45725" marR="91450" marL="91450" anchor="ctr">
                    <a:solidFill>
                      <a:srgbClr val="98DAFE"/>
                    </a:solidFill>
                  </a:tcPr>
                </a:tc>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Markdown2</a:t>
                      </a:r>
                      <a:endParaRPr/>
                    </a:p>
                  </a:txBody>
                  <a:tcPr marT="45725" marB="45725" marR="91450" marL="91450" anchor="ctr">
                    <a:solidFill>
                      <a:srgbClr val="FFF6AF"/>
                    </a:solidFill>
                  </a:tcPr>
                </a:tc>
              </a:tr>
              <a:tr h="396225">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t>
                      </a:r>
                      <a:endParaRPr/>
                    </a:p>
                  </a:txBody>
                  <a:tcPr marT="45725" marB="45725" marR="91450" marL="91450" anchor="ctr">
                    <a:solidFill>
                      <a:srgbClr val="98DAFE"/>
                    </a:solidFill>
                  </a:tcPr>
                </a:tc>
                <a:tc>
                  <a:txBody>
                    <a:bodyPr>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Markdown3</a:t>
                      </a:r>
                      <a:endParaRPr/>
                    </a:p>
                  </a:txBody>
                  <a:tcPr marT="45725" marB="45725" marR="91450" marL="91450" anchor="ctr">
                    <a:solidFill>
                      <a:srgbClr val="98DAFE"/>
                    </a:solidFill>
                  </a:tcPr>
                </a:tc>
              </a:tr>
              <a:tr h="396225">
                <a:tc>
                  <a:txBody>
                    <a:bodyPr>
                      <a:noAutofit/>
                    </a:bodyPr>
                    <a:lstStyle/>
                    <a:p>
                      <a:pPr indent="0" lvl="0" marL="0" marR="0" rtl="0" algn="ctr">
                        <a:lnSpc>
                          <a:spcPct val="100000"/>
                        </a:lnSpc>
                        <a:spcBef>
                          <a:spcPts val="0"/>
                        </a:spcBef>
                        <a:spcAft>
                          <a:spcPts val="0"/>
                        </a:spcAft>
                        <a:buNone/>
                      </a:pPr>
                      <a:r>
                        <a:rPr b="1" lang="en">
                          <a:solidFill>
                            <a:schemeClr val="lt1"/>
                          </a:solidFill>
                        </a:rPr>
                        <a:t>Avg. Size: 87,522</a:t>
                      </a:r>
                      <a:endParaRPr b="1" i="0" sz="1400" u="none" cap="none" strike="noStrike">
                        <a:solidFill>
                          <a:schemeClr val="lt1"/>
                        </a:solidFill>
                      </a:endParaRPr>
                    </a:p>
                  </a:txBody>
                  <a:tcPr marT="45725" marB="45725" marR="91450" marL="91450" anchor="ctr">
                    <a:solidFill>
                      <a:srgbClr val="92D050"/>
                    </a:solidFill>
                  </a:tcPr>
                </a:tc>
                <a:tc>
                  <a:txBody>
                    <a:bodyPr>
                      <a:noAutofit/>
                    </a:bodyPr>
                    <a:lstStyle/>
                    <a:p>
                      <a:pPr indent="0" lvl="0" marL="0" rtl="0" algn="ctr">
                        <a:spcBef>
                          <a:spcPts val="0"/>
                        </a:spcBef>
                        <a:spcAft>
                          <a:spcPts val="0"/>
                        </a:spcAft>
                        <a:buNone/>
                      </a:pPr>
                      <a:r>
                        <a:rPr b="1" lang="en">
                          <a:solidFill>
                            <a:schemeClr val="lt1"/>
                          </a:solidFill>
                        </a:rPr>
                        <a:t>Avg. </a:t>
                      </a:r>
                      <a:r>
                        <a:rPr b="1" lang="en">
                          <a:solidFill>
                            <a:schemeClr val="lt1"/>
                          </a:solidFill>
                        </a:rPr>
                        <a:t>Size: 174,729</a:t>
                      </a:r>
                      <a:endParaRPr b="0" i="0" sz="1400" u="none" cap="none" strike="noStrike">
                        <a:solidFill>
                          <a:schemeClr val="lt1"/>
                        </a:solidFill>
                        <a:latin typeface="Arial"/>
                        <a:ea typeface="Arial"/>
                        <a:cs typeface="Arial"/>
                        <a:sym typeface="Arial"/>
                      </a:endParaRPr>
                    </a:p>
                  </a:txBody>
                  <a:tcPr marT="45725" marB="45725" marR="91450" marL="91450" anchor="ctr">
                    <a:solidFill>
                      <a:srgbClr val="92D050"/>
                    </a:solidFill>
                  </a:tcPr>
                </a:tc>
              </a:tr>
              <a:tr h="396225">
                <a:tc>
                  <a:txBody>
                    <a:bodyPr>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$145,917,798</a:t>
                      </a:r>
                      <a:endParaRPr/>
                    </a:p>
                  </a:txBody>
                  <a:tcPr marT="7625" marB="0" marR="7625" marL="7625" anchor="ctr">
                    <a:solidFill>
                      <a:srgbClr val="92D050"/>
                    </a:solidFill>
                  </a:tcPr>
                </a:tc>
                <a:tc>
                  <a:txBody>
                    <a:bodyPr>
                      <a:noAutofit/>
                    </a:bodyPr>
                    <a:lstStyle/>
                    <a:p>
                      <a:pPr indent="0" lvl="0" marL="0" marR="0" rtl="0" algn="ctr">
                        <a:lnSpc>
                          <a:spcPct val="100000"/>
                        </a:lnSpc>
                        <a:spcBef>
                          <a:spcPts val="0"/>
                        </a:spcBef>
                        <a:spcAft>
                          <a:spcPts val="0"/>
                        </a:spcAft>
                        <a:buNone/>
                      </a:pPr>
                      <a:r>
                        <a:rPr b="0" i="0" lang="en" sz="1800" u="none" cap="none" strike="noStrike">
                          <a:solidFill>
                            <a:schemeClr val="lt1"/>
                          </a:solidFill>
                          <a:latin typeface="Arial"/>
                          <a:ea typeface="Arial"/>
                          <a:cs typeface="Arial"/>
                          <a:sym typeface="Arial"/>
                        </a:rPr>
                        <a:t>$475,102,022</a:t>
                      </a:r>
                      <a:endParaRPr/>
                    </a:p>
                  </a:txBody>
                  <a:tcPr marT="7625" marB="0" marR="7625" marL="7625" anchor="ctr">
                    <a:solidFill>
                      <a:srgbClr val="92D050"/>
                    </a:solidFill>
                  </a:tcPr>
                </a:tc>
              </a:tr>
            </a:tbl>
          </a:graphicData>
        </a:graphic>
      </p:graphicFrame>
      <p:sp>
        <p:nvSpPr>
          <p:cNvPr id="276" name="Shape 276"/>
          <p:cNvSpPr/>
          <p:nvPr/>
        </p:nvSpPr>
        <p:spPr>
          <a:xfrm>
            <a:off x="7407406" y="1504572"/>
            <a:ext cx="230700" cy="213300"/>
          </a:xfrm>
          <a:prstGeom prst="rect">
            <a:avLst/>
          </a:prstGeom>
          <a:solidFill>
            <a:srgbClr val="FFF6AF"/>
          </a:solidFill>
          <a:ln cap="flat" cmpd="sng" w="25400">
            <a:solidFill>
              <a:srgbClr val="0156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7" name="Shape 277"/>
          <p:cNvSpPr txBox="1"/>
          <p:nvPr/>
        </p:nvSpPr>
        <p:spPr>
          <a:xfrm>
            <a:off x="7637994" y="1350683"/>
            <a:ext cx="1194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Dynamic Regressor</a:t>
            </a:r>
            <a:endParaRPr/>
          </a:p>
        </p:txBody>
      </p:sp>
      <p:sp>
        <p:nvSpPr>
          <p:cNvPr id="278" name="Shape 278"/>
          <p:cNvSpPr/>
          <p:nvPr/>
        </p:nvSpPr>
        <p:spPr>
          <a:xfrm>
            <a:off x="7407406" y="2071929"/>
            <a:ext cx="230700" cy="213300"/>
          </a:xfrm>
          <a:prstGeom prst="rect">
            <a:avLst/>
          </a:prstGeom>
          <a:solidFill>
            <a:srgbClr val="64C9FF"/>
          </a:solidFill>
          <a:ln cap="flat" cmpd="sng" w="25400">
            <a:solidFill>
              <a:srgbClr val="0156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9" name="Shape 279"/>
          <p:cNvSpPr txBox="1"/>
          <p:nvPr/>
        </p:nvSpPr>
        <p:spPr>
          <a:xfrm>
            <a:off x="7637994" y="1918040"/>
            <a:ext cx="1194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Ordinary Regressor</a:t>
            </a:r>
            <a:endParaRPr/>
          </a:p>
        </p:txBody>
      </p:sp>
      <p:sp>
        <p:nvSpPr>
          <p:cNvPr id="280" name="Shape 2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idx="4294967295" type="title"/>
          </p:nvPr>
        </p:nvSpPr>
        <p:spPr>
          <a:xfrm>
            <a:off x="311700" y="132022"/>
            <a:ext cx="8520600" cy="7335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u="sng"/>
              <a:t>Compare &amp; Contrast -Unemployment</a:t>
            </a:r>
            <a:endParaRPr b="0" i="0" sz="3000" u="none" cap="none" strike="noStrike">
              <a:solidFill>
                <a:schemeClr val="dk1"/>
              </a:solidFill>
              <a:latin typeface="Roboto Slab"/>
              <a:ea typeface="Roboto Slab"/>
              <a:cs typeface="Roboto Slab"/>
              <a:sym typeface="Roboto Slab"/>
            </a:endParaRPr>
          </a:p>
        </p:txBody>
      </p:sp>
      <p:pic>
        <p:nvPicPr>
          <p:cNvPr id="286" name="Shape 286"/>
          <p:cNvPicPr preferRelativeResize="0"/>
          <p:nvPr/>
        </p:nvPicPr>
        <p:blipFill rotWithShape="1">
          <a:blip r:embed="rId3">
            <a:alphaModFix/>
          </a:blip>
          <a:srcRect b="0" l="0" r="0" t="0"/>
          <a:stretch/>
        </p:blipFill>
        <p:spPr>
          <a:xfrm>
            <a:off x="792675" y="943200"/>
            <a:ext cx="7503773" cy="3945601"/>
          </a:xfrm>
          <a:prstGeom prst="rect">
            <a:avLst/>
          </a:prstGeom>
          <a:noFill/>
          <a:ln cap="flat" cmpd="sng" w="28575">
            <a:solidFill>
              <a:schemeClr val="dk2"/>
            </a:solidFill>
            <a:prstDash val="solid"/>
            <a:round/>
            <a:headEnd len="sm" w="sm" type="none"/>
            <a:tailEnd len="sm" w="sm" type="none"/>
          </a:ln>
        </p:spPr>
      </p:pic>
      <p:sp>
        <p:nvSpPr>
          <p:cNvPr id="287" name="Shape 2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idx="4294967295" type="title"/>
          </p:nvPr>
        </p:nvSpPr>
        <p:spPr>
          <a:xfrm>
            <a:off x="311700" y="274350"/>
            <a:ext cx="8520600" cy="73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Roboto Slab"/>
              <a:buNone/>
            </a:pPr>
            <a:r>
              <a:rPr lang="en" u="sng"/>
              <a:t>Agenda</a:t>
            </a:r>
            <a:endParaRPr b="0" i="0" sz="3000" u="sng" cap="none" strike="noStrike">
              <a:solidFill>
                <a:schemeClr val="dk1"/>
              </a:solidFill>
              <a:latin typeface="Roboto Slab"/>
              <a:ea typeface="Roboto Slab"/>
              <a:cs typeface="Roboto Slab"/>
              <a:sym typeface="Roboto Slab"/>
            </a:endParaRPr>
          </a:p>
        </p:txBody>
      </p:sp>
      <p:sp>
        <p:nvSpPr>
          <p:cNvPr id="116" name="Shape 116"/>
          <p:cNvSpPr txBox="1"/>
          <p:nvPr/>
        </p:nvSpPr>
        <p:spPr>
          <a:xfrm>
            <a:off x="311700" y="1584700"/>
            <a:ext cx="5710500" cy="3000000"/>
          </a:xfrm>
          <a:prstGeom prst="rect">
            <a:avLst/>
          </a:prstGeom>
          <a:noFill/>
          <a:ln>
            <a:noFill/>
          </a:ln>
        </p:spPr>
        <p:txBody>
          <a:bodyPr anchorCtr="0" anchor="ctr" bIns="91425" lIns="91425" spcFirstLastPara="1" rIns="91425" wrap="square" tIns="91425">
            <a:noAutofit/>
          </a:bodyPr>
          <a:lstStyle/>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Background</a:t>
            </a:r>
            <a:endParaRPr sz="1800">
              <a:solidFill>
                <a:srgbClr val="FFFFFF"/>
              </a:solidFill>
              <a:latin typeface="Roboto"/>
              <a:ea typeface="Roboto"/>
              <a:cs typeface="Roboto"/>
              <a:sym typeface="Roboto"/>
            </a:endParaRPr>
          </a:p>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Data Description</a:t>
            </a:r>
            <a:endParaRPr sz="1800">
              <a:solidFill>
                <a:srgbClr val="FFFFFF"/>
              </a:solidFill>
              <a:latin typeface="Roboto"/>
              <a:ea typeface="Roboto"/>
              <a:cs typeface="Roboto"/>
              <a:sym typeface="Roboto"/>
            </a:endParaRPr>
          </a:p>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Data Exploration </a:t>
            </a:r>
            <a:endParaRPr sz="1800">
              <a:solidFill>
                <a:srgbClr val="FFFFFF"/>
              </a:solidFill>
              <a:latin typeface="Roboto"/>
              <a:ea typeface="Roboto"/>
              <a:cs typeface="Roboto"/>
              <a:sym typeface="Roboto"/>
            </a:endParaRPr>
          </a:p>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Data Challenges</a:t>
            </a:r>
            <a:endParaRPr sz="1800">
              <a:solidFill>
                <a:srgbClr val="FFFFFF"/>
              </a:solidFill>
              <a:latin typeface="Roboto"/>
              <a:ea typeface="Roboto"/>
              <a:cs typeface="Roboto"/>
              <a:sym typeface="Roboto"/>
            </a:endParaRPr>
          </a:p>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Data Clustering</a:t>
            </a:r>
            <a:endParaRPr sz="1800">
              <a:solidFill>
                <a:srgbClr val="FFFFFF"/>
              </a:solidFill>
              <a:latin typeface="Roboto"/>
              <a:ea typeface="Roboto"/>
              <a:cs typeface="Roboto"/>
              <a:sym typeface="Roboto"/>
            </a:endParaRPr>
          </a:p>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Data Imputation</a:t>
            </a:r>
            <a:endParaRPr sz="1800">
              <a:solidFill>
                <a:srgbClr val="FFFFFF"/>
              </a:solidFill>
              <a:latin typeface="Roboto"/>
              <a:ea typeface="Roboto"/>
              <a:cs typeface="Roboto"/>
              <a:sym typeface="Roboto"/>
            </a:endParaRPr>
          </a:p>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Compare &amp; Contrast Clusters</a:t>
            </a:r>
            <a:endParaRPr sz="1800">
              <a:solidFill>
                <a:srgbClr val="FFFFFF"/>
              </a:solidFill>
              <a:latin typeface="Roboto"/>
              <a:ea typeface="Roboto"/>
              <a:cs typeface="Roboto"/>
              <a:sym typeface="Roboto"/>
            </a:endParaRPr>
          </a:p>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Residual Analysis</a:t>
            </a:r>
            <a:endParaRPr sz="1800">
              <a:solidFill>
                <a:srgbClr val="FFFFFF"/>
              </a:solidFill>
              <a:latin typeface="Roboto"/>
              <a:ea typeface="Roboto"/>
              <a:cs typeface="Roboto"/>
              <a:sym typeface="Roboto"/>
            </a:endParaRPr>
          </a:p>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Recommendations</a:t>
            </a:r>
            <a:endParaRPr sz="1800">
              <a:solidFill>
                <a:srgbClr val="FFFFFF"/>
              </a:solidFill>
              <a:latin typeface="Roboto"/>
              <a:ea typeface="Roboto"/>
              <a:cs typeface="Roboto"/>
              <a:sym typeface="Roboto"/>
            </a:endParaRPr>
          </a:p>
          <a:p>
            <a:pPr indent="-342900" lvl="0" marL="457200" rtl="0">
              <a:lnSpc>
                <a:spcPct val="138000"/>
              </a:lnSpc>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Questions</a:t>
            </a:r>
            <a:endParaRPr sz="1800">
              <a:solidFill>
                <a:srgbClr val="FFFFFF"/>
              </a:solidFill>
              <a:latin typeface="Roboto"/>
              <a:ea typeface="Roboto"/>
              <a:cs typeface="Roboto"/>
              <a:sym typeface="Roboto"/>
            </a:endParaRPr>
          </a:p>
        </p:txBody>
      </p:sp>
      <p:sp>
        <p:nvSpPr>
          <p:cNvPr id="117" name="Shape 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idx="4294967295" type="title"/>
          </p:nvPr>
        </p:nvSpPr>
        <p:spPr>
          <a:xfrm>
            <a:off x="311700" y="132022"/>
            <a:ext cx="8520600" cy="7335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u="sng"/>
              <a:t>Compare &amp; Contrast -Unemployment</a:t>
            </a:r>
            <a:endParaRPr b="0" i="0" sz="3000" u="none" cap="none" strike="noStrike">
              <a:solidFill>
                <a:schemeClr val="dk1"/>
              </a:solidFill>
              <a:latin typeface="Roboto Slab"/>
              <a:ea typeface="Roboto Slab"/>
              <a:cs typeface="Roboto Slab"/>
              <a:sym typeface="Roboto Slab"/>
            </a:endParaRPr>
          </a:p>
        </p:txBody>
      </p:sp>
      <p:pic>
        <p:nvPicPr>
          <p:cNvPr id="293" name="Shape 293"/>
          <p:cNvPicPr preferRelativeResize="0"/>
          <p:nvPr/>
        </p:nvPicPr>
        <p:blipFill rotWithShape="1">
          <a:blip r:embed="rId3">
            <a:alphaModFix/>
          </a:blip>
          <a:srcRect b="0" l="0" r="0" t="0"/>
          <a:stretch/>
        </p:blipFill>
        <p:spPr>
          <a:xfrm>
            <a:off x="792675" y="921600"/>
            <a:ext cx="7599276" cy="3988799"/>
          </a:xfrm>
          <a:prstGeom prst="rect">
            <a:avLst/>
          </a:prstGeom>
          <a:noFill/>
          <a:ln cap="flat" cmpd="sng" w="28575">
            <a:solidFill>
              <a:schemeClr val="dk2"/>
            </a:solidFill>
            <a:prstDash val="solid"/>
            <a:round/>
            <a:headEnd len="sm" w="sm" type="none"/>
            <a:tailEnd len="sm" w="sm" type="none"/>
          </a:ln>
        </p:spPr>
      </p:pic>
      <p:sp>
        <p:nvSpPr>
          <p:cNvPr id="294" name="Shape 2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idx="4294967295" type="title"/>
          </p:nvPr>
        </p:nvSpPr>
        <p:spPr>
          <a:xfrm>
            <a:off x="311700" y="132022"/>
            <a:ext cx="8520600" cy="7335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u="sng"/>
              <a:t>Compare &amp; Contrast -Unemployment</a:t>
            </a:r>
            <a:endParaRPr b="0" i="0" sz="3000" u="none" cap="none" strike="noStrike">
              <a:solidFill>
                <a:schemeClr val="dk1"/>
              </a:solidFill>
              <a:latin typeface="Roboto Slab"/>
              <a:ea typeface="Roboto Slab"/>
              <a:cs typeface="Roboto Slab"/>
              <a:sym typeface="Roboto Slab"/>
            </a:endParaRPr>
          </a:p>
        </p:txBody>
      </p:sp>
      <p:pic>
        <p:nvPicPr>
          <p:cNvPr id="300" name="Shape 300"/>
          <p:cNvPicPr preferRelativeResize="0"/>
          <p:nvPr/>
        </p:nvPicPr>
        <p:blipFill rotWithShape="1">
          <a:blip r:embed="rId3">
            <a:alphaModFix/>
          </a:blip>
          <a:srcRect b="0" l="0" r="0" t="0"/>
          <a:stretch/>
        </p:blipFill>
        <p:spPr>
          <a:xfrm>
            <a:off x="734525" y="865525"/>
            <a:ext cx="7718825" cy="3988800"/>
          </a:xfrm>
          <a:prstGeom prst="rect">
            <a:avLst/>
          </a:prstGeom>
          <a:noFill/>
          <a:ln cap="flat" cmpd="sng" w="28575">
            <a:solidFill>
              <a:schemeClr val="dk2"/>
            </a:solidFill>
            <a:prstDash val="solid"/>
            <a:round/>
            <a:headEnd len="sm" w="sm" type="none"/>
            <a:tailEnd len="sm" w="sm" type="none"/>
          </a:ln>
        </p:spPr>
      </p:pic>
      <p:sp>
        <p:nvSpPr>
          <p:cNvPr id="301" name="Shape 3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5" name="Shape 305"/>
        <p:cNvGrpSpPr/>
        <p:nvPr/>
      </p:nvGrpSpPr>
      <p:grpSpPr>
        <a:xfrm>
          <a:off x="0" y="0"/>
          <a:ext cx="0" cy="0"/>
          <a:chOff x="0" y="0"/>
          <a:chExt cx="0" cy="0"/>
        </a:xfrm>
      </p:grpSpPr>
      <p:pic>
        <p:nvPicPr>
          <p:cNvPr id="306" name="Shape 306"/>
          <p:cNvPicPr preferRelativeResize="0"/>
          <p:nvPr/>
        </p:nvPicPr>
        <p:blipFill rotWithShape="1">
          <a:blip r:embed="rId3">
            <a:alphaModFix/>
          </a:blip>
          <a:srcRect b="0" l="0" r="0" t="0"/>
          <a:stretch/>
        </p:blipFill>
        <p:spPr>
          <a:xfrm>
            <a:off x="402800" y="906500"/>
            <a:ext cx="3896176" cy="2039075"/>
          </a:xfrm>
          <a:prstGeom prst="rect">
            <a:avLst/>
          </a:prstGeom>
          <a:noFill/>
          <a:ln>
            <a:noFill/>
          </a:ln>
        </p:spPr>
      </p:pic>
      <p:sp>
        <p:nvSpPr>
          <p:cNvPr id="307" name="Shape 307"/>
          <p:cNvSpPr/>
          <p:nvPr/>
        </p:nvSpPr>
        <p:spPr>
          <a:xfrm>
            <a:off x="1317928" y="965675"/>
            <a:ext cx="2372100" cy="2340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8" name="Shape 308"/>
          <p:cNvSpPr txBox="1"/>
          <p:nvPr/>
        </p:nvSpPr>
        <p:spPr>
          <a:xfrm>
            <a:off x="1269618" y="965667"/>
            <a:ext cx="2275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Low Unemployment Rate</a:t>
            </a:r>
            <a:endParaRPr b="0" i="0" sz="1400" u="none" cap="none" strike="noStrike">
              <a:solidFill>
                <a:srgbClr val="000000"/>
              </a:solidFill>
              <a:latin typeface="Arial"/>
              <a:ea typeface="Arial"/>
              <a:cs typeface="Arial"/>
              <a:sym typeface="Arial"/>
            </a:endParaRPr>
          </a:p>
        </p:txBody>
      </p:sp>
      <p:pic>
        <p:nvPicPr>
          <p:cNvPr id="309" name="Shape 309"/>
          <p:cNvPicPr preferRelativeResize="0"/>
          <p:nvPr/>
        </p:nvPicPr>
        <p:blipFill rotWithShape="1">
          <a:blip r:embed="rId4">
            <a:alphaModFix/>
          </a:blip>
          <a:srcRect b="0" l="0" r="0" t="0"/>
          <a:stretch/>
        </p:blipFill>
        <p:spPr>
          <a:xfrm>
            <a:off x="402800" y="2945575"/>
            <a:ext cx="3896177" cy="1861599"/>
          </a:xfrm>
          <a:prstGeom prst="rect">
            <a:avLst/>
          </a:prstGeom>
          <a:noFill/>
          <a:ln>
            <a:noFill/>
          </a:ln>
        </p:spPr>
      </p:pic>
      <p:pic>
        <p:nvPicPr>
          <p:cNvPr id="310" name="Shape 310"/>
          <p:cNvPicPr preferRelativeResize="0"/>
          <p:nvPr/>
        </p:nvPicPr>
        <p:blipFill rotWithShape="1">
          <a:blip r:embed="rId5">
            <a:alphaModFix/>
          </a:blip>
          <a:srcRect b="0" l="0" r="0" t="0"/>
          <a:stretch/>
        </p:blipFill>
        <p:spPr>
          <a:xfrm>
            <a:off x="4298975" y="906500"/>
            <a:ext cx="4488623" cy="2039075"/>
          </a:xfrm>
          <a:prstGeom prst="rect">
            <a:avLst/>
          </a:prstGeom>
          <a:noFill/>
          <a:ln>
            <a:noFill/>
          </a:ln>
        </p:spPr>
      </p:pic>
      <p:sp>
        <p:nvSpPr>
          <p:cNvPr id="311" name="Shape 311"/>
          <p:cNvSpPr/>
          <p:nvPr/>
        </p:nvSpPr>
        <p:spPr>
          <a:xfrm>
            <a:off x="2113424" y="2594702"/>
            <a:ext cx="159000" cy="1554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1</a:t>
            </a:r>
            <a:endParaRPr/>
          </a:p>
        </p:txBody>
      </p:sp>
      <p:sp>
        <p:nvSpPr>
          <p:cNvPr id="312" name="Shape 312"/>
          <p:cNvSpPr/>
          <p:nvPr/>
        </p:nvSpPr>
        <p:spPr>
          <a:xfrm>
            <a:off x="1269628" y="3005325"/>
            <a:ext cx="2372100" cy="2340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3" name="Shape 313"/>
          <p:cNvSpPr txBox="1"/>
          <p:nvPr/>
        </p:nvSpPr>
        <p:spPr>
          <a:xfrm>
            <a:off x="1727500" y="3005325"/>
            <a:ext cx="1246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Small Stores</a:t>
            </a:r>
            <a:endParaRPr b="0" i="0" sz="1400" u="none" cap="none" strike="noStrike">
              <a:solidFill>
                <a:srgbClr val="000000"/>
              </a:solidFill>
              <a:latin typeface="Arial"/>
              <a:ea typeface="Arial"/>
              <a:cs typeface="Arial"/>
              <a:sym typeface="Arial"/>
            </a:endParaRPr>
          </a:p>
        </p:txBody>
      </p:sp>
      <p:pic>
        <p:nvPicPr>
          <p:cNvPr id="314" name="Shape 314"/>
          <p:cNvPicPr preferRelativeResize="0"/>
          <p:nvPr/>
        </p:nvPicPr>
        <p:blipFill rotWithShape="1">
          <a:blip r:embed="rId6">
            <a:alphaModFix/>
          </a:blip>
          <a:srcRect b="0" l="0" r="0" t="0"/>
          <a:stretch/>
        </p:blipFill>
        <p:spPr>
          <a:xfrm>
            <a:off x="4298975" y="2945575"/>
            <a:ext cx="4488623" cy="1861601"/>
          </a:xfrm>
          <a:prstGeom prst="rect">
            <a:avLst/>
          </a:prstGeom>
          <a:noFill/>
          <a:ln>
            <a:noFill/>
          </a:ln>
        </p:spPr>
      </p:pic>
      <p:sp>
        <p:nvSpPr>
          <p:cNvPr id="315" name="Shape 315"/>
          <p:cNvSpPr/>
          <p:nvPr/>
        </p:nvSpPr>
        <p:spPr>
          <a:xfrm>
            <a:off x="5437628" y="3005325"/>
            <a:ext cx="2372100" cy="2340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6" name="Shape 316"/>
          <p:cNvSpPr txBox="1"/>
          <p:nvPr/>
        </p:nvSpPr>
        <p:spPr>
          <a:xfrm>
            <a:off x="6000275" y="3005325"/>
            <a:ext cx="1246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Large Stores</a:t>
            </a:r>
            <a:endParaRPr b="0" i="0" sz="1400" u="none" cap="none" strike="noStrike">
              <a:solidFill>
                <a:srgbClr val="000000"/>
              </a:solidFill>
              <a:latin typeface="Arial"/>
              <a:ea typeface="Arial"/>
              <a:cs typeface="Arial"/>
              <a:sym typeface="Arial"/>
            </a:endParaRPr>
          </a:p>
        </p:txBody>
      </p:sp>
      <p:sp>
        <p:nvSpPr>
          <p:cNvPr id="317" name="Shape 317"/>
          <p:cNvSpPr/>
          <p:nvPr/>
        </p:nvSpPr>
        <p:spPr>
          <a:xfrm>
            <a:off x="5313425" y="1002575"/>
            <a:ext cx="2496300" cy="2340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Shape 318"/>
          <p:cNvSpPr txBox="1"/>
          <p:nvPr/>
        </p:nvSpPr>
        <p:spPr>
          <a:xfrm>
            <a:off x="5528900" y="1002575"/>
            <a:ext cx="2566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High Unemployment Rate</a:t>
            </a:r>
            <a:endParaRPr b="0" i="0" sz="1400" u="none" cap="none" strike="noStrike">
              <a:solidFill>
                <a:srgbClr val="000000"/>
              </a:solidFill>
              <a:latin typeface="Arial"/>
              <a:ea typeface="Arial"/>
              <a:cs typeface="Arial"/>
              <a:sym typeface="Arial"/>
            </a:endParaRPr>
          </a:p>
        </p:txBody>
      </p:sp>
      <p:sp>
        <p:nvSpPr>
          <p:cNvPr id="319" name="Shape 319"/>
          <p:cNvSpPr txBox="1"/>
          <p:nvPr>
            <p:ph idx="4294967295" type="title"/>
          </p:nvPr>
        </p:nvSpPr>
        <p:spPr>
          <a:xfrm>
            <a:off x="311700" y="132022"/>
            <a:ext cx="8520600" cy="73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u="sng"/>
              <a:t>Residual Analysi</a:t>
            </a:r>
            <a:r>
              <a:rPr lang="en" u="sng"/>
              <a:t>s</a:t>
            </a:r>
            <a:r>
              <a:rPr b="0" i="0" lang="en" sz="3000" u="sng" cap="none" strike="noStrike">
                <a:solidFill>
                  <a:schemeClr val="dk1"/>
                </a:solidFill>
                <a:latin typeface="Roboto Slab"/>
                <a:ea typeface="Roboto Slab"/>
                <a:cs typeface="Roboto Slab"/>
                <a:sym typeface="Roboto Slab"/>
              </a:rPr>
              <a:t> </a:t>
            </a:r>
            <a:endParaRPr b="0" i="0" sz="3000" u="none" cap="none" strike="noStrike">
              <a:solidFill>
                <a:schemeClr val="dk1"/>
              </a:solidFill>
              <a:latin typeface="Roboto Slab"/>
              <a:ea typeface="Roboto Slab"/>
              <a:cs typeface="Roboto Slab"/>
              <a:sym typeface="Roboto Slab"/>
            </a:endParaRPr>
          </a:p>
        </p:txBody>
      </p:sp>
      <p:sp>
        <p:nvSpPr>
          <p:cNvPr id="320" name="Shape 320"/>
          <p:cNvSpPr/>
          <p:nvPr/>
        </p:nvSpPr>
        <p:spPr>
          <a:xfrm>
            <a:off x="2084764" y="4231708"/>
            <a:ext cx="159000" cy="1350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1</a:t>
            </a:r>
            <a:endParaRPr/>
          </a:p>
        </p:txBody>
      </p:sp>
      <p:sp>
        <p:nvSpPr>
          <p:cNvPr id="321" name="Shape 321"/>
          <p:cNvSpPr/>
          <p:nvPr/>
        </p:nvSpPr>
        <p:spPr>
          <a:xfrm>
            <a:off x="6274875" y="2173800"/>
            <a:ext cx="159000" cy="1350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1</a:t>
            </a:r>
            <a:endParaRPr/>
          </a:p>
        </p:txBody>
      </p:sp>
      <p:sp>
        <p:nvSpPr>
          <p:cNvPr id="322" name="Shape 322"/>
          <p:cNvSpPr/>
          <p:nvPr/>
        </p:nvSpPr>
        <p:spPr>
          <a:xfrm>
            <a:off x="6280273" y="4445729"/>
            <a:ext cx="159000" cy="1350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FF0000"/>
                </a:solidFill>
                <a:latin typeface="Arial"/>
                <a:ea typeface="Arial"/>
                <a:cs typeface="Arial"/>
                <a:sym typeface="Arial"/>
              </a:rPr>
              <a:t>1</a:t>
            </a:r>
            <a:endParaRPr/>
          </a:p>
        </p:txBody>
      </p:sp>
      <p:sp>
        <p:nvSpPr>
          <p:cNvPr id="323" name="Shape 323"/>
          <p:cNvSpPr/>
          <p:nvPr/>
        </p:nvSpPr>
        <p:spPr>
          <a:xfrm>
            <a:off x="7467725" y="3450899"/>
            <a:ext cx="216300" cy="202500"/>
          </a:xfrm>
          <a:prstGeom prst="ellipse">
            <a:avLst/>
          </a:prstGeom>
          <a:solidFill>
            <a:schemeClr val="dk1">
              <a:alpha val="0"/>
            </a:schemeClr>
          </a:solidFill>
          <a:ln cap="flat" cmpd="sng" w="25400">
            <a:solidFill>
              <a:srgbClr val="0156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4</a:t>
            </a:r>
            <a:endParaRPr/>
          </a:p>
        </p:txBody>
      </p:sp>
      <p:sp>
        <p:nvSpPr>
          <p:cNvPr id="324" name="Shape 324"/>
          <p:cNvSpPr/>
          <p:nvPr/>
        </p:nvSpPr>
        <p:spPr>
          <a:xfrm>
            <a:off x="3155627" y="1379402"/>
            <a:ext cx="159000" cy="171300"/>
          </a:xfrm>
          <a:prstGeom prst="ellipse">
            <a:avLst/>
          </a:prstGeom>
          <a:solidFill>
            <a:schemeClr val="dk1">
              <a:alpha val="0"/>
            </a:schemeClr>
          </a:solidFill>
          <a:ln cap="flat" cmpd="sng" w="25400">
            <a:solidFill>
              <a:srgbClr val="0156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4</a:t>
            </a:r>
            <a:endParaRPr/>
          </a:p>
        </p:txBody>
      </p:sp>
      <p:sp>
        <p:nvSpPr>
          <p:cNvPr id="325" name="Shape 325"/>
          <p:cNvSpPr/>
          <p:nvPr/>
        </p:nvSpPr>
        <p:spPr>
          <a:xfrm>
            <a:off x="7366025" y="1396351"/>
            <a:ext cx="198900" cy="171300"/>
          </a:xfrm>
          <a:prstGeom prst="ellipse">
            <a:avLst/>
          </a:prstGeom>
          <a:solidFill>
            <a:schemeClr val="dk1">
              <a:alpha val="0"/>
            </a:schemeClr>
          </a:solidFill>
          <a:ln cap="flat" cmpd="sng" w="25400">
            <a:solidFill>
              <a:srgbClr val="0156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4</a:t>
            </a:r>
            <a:endParaRPr/>
          </a:p>
        </p:txBody>
      </p:sp>
      <p:sp>
        <p:nvSpPr>
          <p:cNvPr id="326" name="Shape 326"/>
          <p:cNvSpPr/>
          <p:nvPr/>
        </p:nvSpPr>
        <p:spPr>
          <a:xfrm>
            <a:off x="3155377" y="3473875"/>
            <a:ext cx="159000" cy="171300"/>
          </a:xfrm>
          <a:prstGeom prst="ellipse">
            <a:avLst/>
          </a:prstGeom>
          <a:solidFill>
            <a:schemeClr val="dk1">
              <a:alpha val="0"/>
            </a:schemeClr>
          </a:solidFill>
          <a:ln cap="flat" cmpd="sng" w="25400">
            <a:solidFill>
              <a:srgbClr val="0156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4</a:t>
            </a:r>
            <a:endParaRPr/>
          </a:p>
        </p:txBody>
      </p:sp>
      <p:sp>
        <p:nvSpPr>
          <p:cNvPr id="327" name="Shape 327"/>
          <p:cNvSpPr/>
          <p:nvPr/>
        </p:nvSpPr>
        <p:spPr>
          <a:xfrm>
            <a:off x="7174727" y="4306150"/>
            <a:ext cx="198900" cy="171300"/>
          </a:xfrm>
          <a:prstGeom prst="ellipse">
            <a:avLst/>
          </a:prstGeom>
          <a:solidFill>
            <a:srgbClr val="00B050">
              <a:alpha val="780"/>
            </a:srgbClr>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0B050"/>
                </a:solidFill>
                <a:latin typeface="Arial"/>
                <a:ea typeface="Arial"/>
                <a:cs typeface="Arial"/>
                <a:sym typeface="Arial"/>
              </a:rPr>
              <a:t>3</a:t>
            </a:r>
            <a:endParaRPr/>
          </a:p>
        </p:txBody>
      </p:sp>
      <p:sp>
        <p:nvSpPr>
          <p:cNvPr id="328" name="Shape 328"/>
          <p:cNvSpPr/>
          <p:nvPr/>
        </p:nvSpPr>
        <p:spPr>
          <a:xfrm>
            <a:off x="7087349" y="2451450"/>
            <a:ext cx="216300" cy="155400"/>
          </a:xfrm>
          <a:prstGeom prst="ellipse">
            <a:avLst/>
          </a:prstGeom>
          <a:solidFill>
            <a:srgbClr val="00B050">
              <a:alpha val="780"/>
            </a:srgbClr>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0B050"/>
                </a:solidFill>
                <a:latin typeface="Arial"/>
                <a:ea typeface="Arial"/>
                <a:cs typeface="Arial"/>
                <a:sym typeface="Arial"/>
              </a:rPr>
              <a:t>3</a:t>
            </a:r>
            <a:endParaRPr/>
          </a:p>
        </p:txBody>
      </p:sp>
      <p:sp>
        <p:nvSpPr>
          <p:cNvPr id="329" name="Shape 329"/>
          <p:cNvSpPr/>
          <p:nvPr/>
        </p:nvSpPr>
        <p:spPr>
          <a:xfrm>
            <a:off x="2874703" y="4236949"/>
            <a:ext cx="159000" cy="171300"/>
          </a:xfrm>
          <a:prstGeom prst="ellipse">
            <a:avLst/>
          </a:prstGeom>
          <a:solidFill>
            <a:srgbClr val="00B050">
              <a:alpha val="780"/>
            </a:srgbClr>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0B050"/>
                </a:solidFill>
                <a:latin typeface="Arial"/>
                <a:ea typeface="Arial"/>
                <a:cs typeface="Arial"/>
                <a:sym typeface="Arial"/>
              </a:rPr>
              <a:t>3</a:t>
            </a:r>
            <a:endParaRPr/>
          </a:p>
        </p:txBody>
      </p:sp>
      <p:sp>
        <p:nvSpPr>
          <p:cNvPr id="330" name="Shape 330"/>
          <p:cNvSpPr/>
          <p:nvPr/>
        </p:nvSpPr>
        <p:spPr>
          <a:xfrm>
            <a:off x="2943922" y="2423700"/>
            <a:ext cx="159000" cy="155400"/>
          </a:xfrm>
          <a:prstGeom prst="ellipse">
            <a:avLst/>
          </a:prstGeom>
          <a:solidFill>
            <a:srgbClr val="00B050">
              <a:alpha val="780"/>
            </a:srgbClr>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00B050"/>
                </a:solidFill>
                <a:latin typeface="Arial"/>
                <a:ea typeface="Arial"/>
                <a:cs typeface="Arial"/>
                <a:sym typeface="Arial"/>
              </a:rPr>
              <a:t>3</a:t>
            </a:r>
            <a:endParaRPr/>
          </a:p>
        </p:txBody>
      </p:sp>
      <p:sp>
        <p:nvSpPr>
          <p:cNvPr id="331" name="Shape 331"/>
          <p:cNvSpPr/>
          <p:nvPr/>
        </p:nvSpPr>
        <p:spPr>
          <a:xfrm>
            <a:off x="6397457" y="3543149"/>
            <a:ext cx="198900" cy="171300"/>
          </a:xfrm>
          <a:prstGeom prst="ellipse">
            <a:avLst/>
          </a:prstGeom>
          <a:solidFill>
            <a:schemeClr val="accent1">
              <a:alpha val="0"/>
            </a:schemeClr>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FFC000"/>
                </a:solidFill>
                <a:latin typeface="Arial"/>
                <a:ea typeface="Arial"/>
                <a:cs typeface="Arial"/>
                <a:sym typeface="Arial"/>
              </a:rPr>
              <a:t>2</a:t>
            </a:r>
            <a:endParaRPr/>
          </a:p>
        </p:txBody>
      </p:sp>
      <p:sp>
        <p:nvSpPr>
          <p:cNvPr id="332" name="Shape 332"/>
          <p:cNvSpPr/>
          <p:nvPr/>
        </p:nvSpPr>
        <p:spPr>
          <a:xfrm>
            <a:off x="2201641" y="1426262"/>
            <a:ext cx="198900" cy="171300"/>
          </a:xfrm>
          <a:prstGeom prst="ellipse">
            <a:avLst/>
          </a:prstGeom>
          <a:solidFill>
            <a:schemeClr val="accent1">
              <a:alpha val="0"/>
            </a:schemeClr>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FFC000"/>
                </a:solidFill>
                <a:latin typeface="Arial"/>
                <a:ea typeface="Arial"/>
                <a:cs typeface="Arial"/>
                <a:sym typeface="Arial"/>
              </a:rPr>
              <a:t>2</a:t>
            </a:r>
            <a:endParaRPr/>
          </a:p>
        </p:txBody>
      </p:sp>
      <p:sp>
        <p:nvSpPr>
          <p:cNvPr id="333" name="Shape 333"/>
          <p:cNvSpPr/>
          <p:nvPr/>
        </p:nvSpPr>
        <p:spPr>
          <a:xfrm>
            <a:off x="2164251" y="3315070"/>
            <a:ext cx="198900" cy="171300"/>
          </a:xfrm>
          <a:prstGeom prst="ellipse">
            <a:avLst/>
          </a:prstGeom>
          <a:solidFill>
            <a:schemeClr val="accent1">
              <a:alpha val="0"/>
            </a:schemeClr>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rgbClr val="FFC000"/>
                </a:solidFill>
                <a:latin typeface="Arial"/>
                <a:ea typeface="Arial"/>
                <a:cs typeface="Arial"/>
                <a:sym typeface="Arial"/>
              </a:rPr>
              <a:t>2</a:t>
            </a:r>
            <a:endParaRPr/>
          </a:p>
        </p:txBody>
      </p:sp>
      <p:sp>
        <p:nvSpPr>
          <p:cNvPr id="334" name="Shape 334"/>
          <p:cNvSpPr/>
          <p:nvPr/>
        </p:nvSpPr>
        <p:spPr>
          <a:xfrm>
            <a:off x="6407050" y="1632588"/>
            <a:ext cx="179700" cy="155400"/>
          </a:xfrm>
          <a:prstGeom prst="ellipse">
            <a:avLst/>
          </a:prstGeom>
          <a:solidFill>
            <a:schemeClr val="accent1">
              <a:alpha val="0"/>
            </a:schemeClr>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nSpc>
                <a:spcPct val="100000"/>
              </a:lnSpc>
              <a:spcBef>
                <a:spcPts val="0"/>
              </a:spcBef>
              <a:spcAft>
                <a:spcPts val="0"/>
              </a:spcAft>
              <a:buNone/>
            </a:pPr>
            <a:r>
              <a:rPr b="0" i="0" lang="en" sz="1400" u="none" cap="none" strike="noStrike">
                <a:solidFill>
                  <a:srgbClr val="FFC000"/>
                </a:solidFill>
                <a:latin typeface="Arial"/>
                <a:ea typeface="Arial"/>
                <a:cs typeface="Arial"/>
                <a:sym typeface="Arial"/>
              </a:rPr>
              <a:t>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idx="4294967295" type="title"/>
          </p:nvPr>
        </p:nvSpPr>
        <p:spPr>
          <a:xfrm>
            <a:off x="311700" y="132022"/>
            <a:ext cx="8520600" cy="73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3000" u="sng" cap="none" strike="noStrike">
                <a:solidFill>
                  <a:schemeClr val="dk1"/>
                </a:solidFill>
                <a:latin typeface="Roboto Slab"/>
                <a:ea typeface="Roboto Slab"/>
                <a:cs typeface="Roboto Slab"/>
                <a:sym typeface="Roboto Slab"/>
              </a:rPr>
              <a:t>Handling Events </a:t>
            </a:r>
            <a:endParaRPr b="0" i="0" sz="3000" u="none" cap="none" strike="noStrike">
              <a:solidFill>
                <a:schemeClr val="dk1"/>
              </a:solidFill>
              <a:latin typeface="Roboto Slab"/>
              <a:ea typeface="Roboto Slab"/>
              <a:cs typeface="Roboto Slab"/>
              <a:sym typeface="Roboto Slab"/>
            </a:endParaRPr>
          </a:p>
        </p:txBody>
      </p:sp>
      <p:graphicFrame>
        <p:nvGraphicFramePr>
          <p:cNvPr id="340" name="Shape 340"/>
          <p:cNvGraphicFramePr/>
          <p:nvPr/>
        </p:nvGraphicFramePr>
        <p:xfrm>
          <a:off x="499579" y="1357936"/>
          <a:ext cx="3000000" cy="3000000"/>
        </p:xfrm>
        <a:graphic>
          <a:graphicData uri="http://schemas.openxmlformats.org/drawingml/2006/table">
            <a:tbl>
              <a:tblPr bandRow="1" firstRow="1">
                <a:noFill/>
                <a:tableStyleId>{FD8AF2DA-8AEF-4975-8875-A2032EF9E956}</a:tableStyleId>
              </a:tblPr>
              <a:tblGrid>
                <a:gridCol w="975425"/>
                <a:gridCol w="2064725"/>
                <a:gridCol w="2042450"/>
                <a:gridCol w="2918850"/>
              </a:tblGrid>
              <a:tr h="560800">
                <a:tc>
                  <a:txBody>
                    <a:bodyPr>
                      <a:noAutofit/>
                    </a:bodyPr>
                    <a:lstStyle/>
                    <a:p>
                      <a:pPr indent="0" lvl="0" marL="0" marR="0" rtl="0" algn="ctr">
                        <a:lnSpc>
                          <a:spcPct val="100000"/>
                        </a:lnSpc>
                        <a:spcBef>
                          <a:spcPts val="0"/>
                        </a:spcBef>
                        <a:spcAft>
                          <a:spcPts val="0"/>
                        </a:spcAft>
                        <a:buNone/>
                      </a:pPr>
                      <a:r>
                        <a:rPr lang="en" sz="1400" u="none" cap="none" strike="noStrike"/>
                        <a:t>Event</a:t>
                      </a:r>
                      <a:endParaRPr/>
                    </a:p>
                  </a:txBody>
                  <a:tcPr marT="45725" marB="45725" marR="91450" marL="91450" anchor="ctr"/>
                </a:tc>
                <a:tc>
                  <a:txBody>
                    <a:bodyPr>
                      <a:noAutofit/>
                    </a:bodyPr>
                    <a:lstStyle/>
                    <a:p>
                      <a:pPr indent="0" lvl="0" marL="0" marR="0" rtl="0" algn="ctr">
                        <a:lnSpc>
                          <a:spcPct val="100000"/>
                        </a:lnSpc>
                        <a:spcBef>
                          <a:spcPts val="0"/>
                        </a:spcBef>
                        <a:spcAft>
                          <a:spcPts val="0"/>
                        </a:spcAft>
                        <a:buNone/>
                      </a:pPr>
                      <a:r>
                        <a:rPr lang="en" sz="1400" u="none" cap="none" strike="noStrike"/>
                        <a:t>Date</a:t>
                      </a:r>
                      <a:endParaRPr/>
                    </a:p>
                  </a:txBody>
                  <a:tcPr marT="45725" marB="45725" marR="91450" marL="91450" anchor="ctr"/>
                </a:tc>
                <a:tc>
                  <a:txBody>
                    <a:bodyPr>
                      <a:noAutofit/>
                    </a:bodyPr>
                    <a:lstStyle/>
                    <a:p>
                      <a:pPr indent="0" lvl="0" marL="0" marR="0" rtl="0" algn="ctr">
                        <a:lnSpc>
                          <a:spcPct val="100000"/>
                        </a:lnSpc>
                        <a:spcBef>
                          <a:spcPts val="0"/>
                        </a:spcBef>
                        <a:spcAft>
                          <a:spcPts val="0"/>
                        </a:spcAft>
                        <a:buNone/>
                      </a:pPr>
                      <a:r>
                        <a:rPr lang="en" sz="1400" u="none" cap="none" strike="noStrike"/>
                        <a:t>Occasion </a:t>
                      </a:r>
                      <a:endParaRPr/>
                    </a:p>
                  </a:txBody>
                  <a:tcPr marT="45725" marB="45725" marR="91450" marL="91450" anchor="ctr"/>
                </a:tc>
                <a:tc>
                  <a:txBody>
                    <a:bodyPr>
                      <a:noAutofit/>
                    </a:bodyPr>
                    <a:lstStyle/>
                    <a:p>
                      <a:pPr indent="0" lvl="0" marL="0" marR="0" rtl="0" algn="ctr">
                        <a:lnSpc>
                          <a:spcPct val="100000"/>
                        </a:lnSpc>
                        <a:spcBef>
                          <a:spcPts val="0"/>
                        </a:spcBef>
                        <a:spcAft>
                          <a:spcPts val="0"/>
                        </a:spcAft>
                        <a:buNone/>
                      </a:pPr>
                      <a:r>
                        <a:rPr lang="en" sz="1400" u="none" cap="none" strike="noStrike"/>
                        <a:t>Cause</a:t>
                      </a:r>
                      <a:endParaRPr/>
                    </a:p>
                  </a:txBody>
                  <a:tcPr marT="45725" marB="45725" marR="91450" marL="91450" anchor="ctr"/>
                </a:tc>
              </a:tr>
              <a:tr h="598700">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1</a:t>
                      </a:r>
                      <a:endParaRPr b="1">
                        <a:solidFill>
                          <a:srgbClr val="000000"/>
                        </a:solidFill>
                      </a:endParaRPr>
                    </a:p>
                  </a:txBody>
                  <a:tcPr marT="45725" marB="45725" marR="91450" marL="91450" anchor="ctr">
                    <a:solidFill>
                      <a:srgbClr val="FF0000"/>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April 1, 2011</a:t>
                      </a:r>
                      <a:endParaRPr b="1">
                        <a:solidFill>
                          <a:srgbClr val="000000"/>
                        </a:solidFill>
                      </a:endParaRPr>
                    </a:p>
                  </a:txBody>
                  <a:tcPr marT="45725" marB="45725" marR="91450" marL="91450" anchor="ctr">
                    <a:solidFill>
                      <a:srgbClr val="FF0000"/>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None</a:t>
                      </a:r>
                      <a:endParaRPr b="1">
                        <a:solidFill>
                          <a:srgbClr val="000000"/>
                        </a:solidFill>
                      </a:endParaRPr>
                    </a:p>
                  </a:txBody>
                  <a:tcPr marT="45725" marB="45725" marR="91450" marL="91450" anchor="ctr">
                    <a:solidFill>
                      <a:srgbClr val="FF0000"/>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Falls on Good Friday week of previous year</a:t>
                      </a:r>
                      <a:endParaRPr b="1" sz="1400" u="none" cap="none" strike="noStrike">
                        <a:solidFill>
                          <a:srgbClr val="000000"/>
                        </a:solidFill>
                      </a:endParaRPr>
                    </a:p>
                  </a:txBody>
                  <a:tcPr marT="45725" marB="45725" marR="91450" marL="91450" anchor="ctr">
                    <a:solidFill>
                      <a:srgbClr val="FF0000"/>
                    </a:solidFill>
                  </a:tcPr>
                </a:tc>
              </a:tr>
              <a:tr h="560800">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2</a:t>
                      </a:r>
                      <a:endParaRPr b="1">
                        <a:solidFill>
                          <a:srgbClr val="000000"/>
                        </a:solidFill>
                      </a:endParaRPr>
                    </a:p>
                  </a:txBody>
                  <a:tcPr marT="45725" marB="45725" marR="91450" marL="91450" anchor="ctr">
                    <a:solidFill>
                      <a:srgbClr val="FFFF00"/>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April 22, 2011</a:t>
                      </a:r>
                      <a:endParaRPr b="1">
                        <a:solidFill>
                          <a:srgbClr val="000000"/>
                        </a:solidFill>
                      </a:endParaRPr>
                    </a:p>
                  </a:txBody>
                  <a:tcPr marT="45725" marB="45725" marR="91450" marL="91450" anchor="ctr">
                    <a:solidFill>
                      <a:srgbClr val="FFFF00"/>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Good Friday</a:t>
                      </a:r>
                      <a:endParaRPr b="1">
                        <a:solidFill>
                          <a:srgbClr val="000000"/>
                        </a:solidFill>
                      </a:endParaRPr>
                    </a:p>
                  </a:txBody>
                  <a:tcPr marT="45725" marB="45725" marR="91450" marL="91450" anchor="ctr">
                    <a:solidFill>
                      <a:srgbClr val="FFFF00"/>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Good Friday is on different week in each year</a:t>
                      </a:r>
                      <a:endParaRPr b="1">
                        <a:solidFill>
                          <a:srgbClr val="000000"/>
                        </a:solidFill>
                      </a:endParaRPr>
                    </a:p>
                  </a:txBody>
                  <a:tcPr marT="45725" marB="45725" marR="91450" marL="91450" anchor="ctr">
                    <a:solidFill>
                      <a:srgbClr val="FFFF00"/>
                    </a:solidFill>
                  </a:tcPr>
                </a:tc>
              </a:tr>
              <a:tr h="560800">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3</a:t>
                      </a:r>
                      <a:endParaRPr b="1">
                        <a:solidFill>
                          <a:srgbClr val="000000"/>
                        </a:solidFill>
                      </a:endParaRPr>
                    </a:p>
                  </a:txBody>
                  <a:tcPr marT="45725" marB="45725" marR="91450" marL="91450" anchor="ctr">
                    <a:solidFill>
                      <a:srgbClr val="00FF00"/>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Dec 23, 2011</a:t>
                      </a:r>
                      <a:endParaRPr b="1">
                        <a:solidFill>
                          <a:srgbClr val="000000"/>
                        </a:solidFill>
                      </a:endParaRPr>
                    </a:p>
                  </a:txBody>
                  <a:tcPr marT="45725" marB="45725" marR="91450" marL="91450" anchor="ctr">
                    <a:solidFill>
                      <a:srgbClr val="00FF00"/>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Christmas Eve</a:t>
                      </a:r>
                      <a:endParaRPr b="1">
                        <a:solidFill>
                          <a:srgbClr val="000000"/>
                        </a:solidFill>
                      </a:endParaRPr>
                    </a:p>
                  </a:txBody>
                  <a:tcPr marT="45725" marB="45725" marR="91450" marL="91450" anchor="ctr">
                    <a:solidFill>
                      <a:srgbClr val="00FF00"/>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Different days which come in a week in different years</a:t>
                      </a:r>
                      <a:endParaRPr b="1">
                        <a:solidFill>
                          <a:srgbClr val="000000"/>
                        </a:solidFill>
                      </a:endParaRPr>
                    </a:p>
                  </a:txBody>
                  <a:tcPr marT="45725" marB="45725" marR="91450" marL="91450" anchor="ctr">
                    <a:solidFill>
                      <a:srgbClr val="00FF00"/>
                    </a:solidFill>
                  </a:tcPr>
                </a:tc>
              </a:tr>
              <a:tr h="560800">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4</a:t>
                      </a:r>
                      <a:endParaRPr b="1">
                        <a:solidFill>
                          <a:srgbClr val="000000"/>
                        </a:solidFill>
                      </a:endParaRPr>
                    </a:p>
                  </a:txBody>
                  <a:tcPr marT="45725" marB="45725" marR="91450" marL="91450" anchor="ctr">
                    <a:solidFill>
                      <a:srgbClr val="98DAFE"/>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April 06,2012</a:t>
                      </a:r>
                      <a:endParaRPr b="1">
                        <a:solidFill>
                          <a:srgbClr val="000000"/>
                        </a:solidFill>
                      </a:endParaRPr>
                    </a:p>
                  </a:txBody>
                  <a:tcPr marT="45725" marB="45725" marR="91450" marL="91450" anchor="ctr">
                    <a:solidFill>
                      <a:srgbClr val="98DAFE"/>
                    </a:solidFill>
                  </a:tcPr>
                </a:tc>
                <a:tc>
                  <a:txBody>
                    <a:bodyPr>
                      <a:noAutofit/>
                    </a:bodyPr>
                    <a:lstStyle/>
                    <a:p>
                      <a:pPr indent="0" lvl="0" marL="0" marR="0" rtl="0" algn="ctr">
                        <a:lnSpc>
                          <a:spcPct val="100000"/>
                        </a:lnSpc>
                        <a:spcBef>
                          <a:spcPts val="0"/>
                        </a:spcBef>
                        <a:spcAft>
                          <a:spcPts val="0"/>
                        </a:spcAft>
                        <a:buNone/>
                      </a:pPr>
                      <a:r>
                        <a:rPr b="1" lang="en" sz="1400" u="none" cap="none" strike="noStrike">
                          <a:solidFill>
                            <a:srgbClr val="000000"/>
                          </a:solidFill>
                        </a:rPr>
                        <a:t>Good Friday</a:t>
                      </a:r>
                      <a:endParaRPr b="1">
                        <a:solidFill>
                          <a:srgbClr val="000000"/>
                        </a:solidFill>
                      </a:endParaRPr>
                    </a:p>
                  </a:txBody>
                  <a:tcPr marT="45725" marB="45725" marR="91450" marL="91450" anchor="ctr">
                    <a:solidFill>
                      <a:srgbClr val="98DAFE"/>
                    </a:solidFill>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rPr>
                        <a:t>Good Friday is on different week in each year</a:t>
                      </a:r>
                      <a:endParaRPr b="1">
                        <a:solidFill>
                          <a:srgbClr val="000000"/>
                        </a:solidFill>
                      </a:endParaRPr>
                    </a:p>
                  </a:txBody>
                  <a:tcPr marT="45725" marB="45725" marR="91450" marL="91450" anchor="ctr">
                    <a:solidFill>
                      <a:srgbClr val="98DAFE"/>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nvSpPr>
        <p:spPr>
          <a:xfrm>
            <a:off x="648183" y="3576578"/>
            <a:ext cx="46530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6" name="Shape 346"/>
          <p:cNvSpPr txBox="1"/>
          <p:nvPr/>
        </p:nvSpPr>
        <p:spPr>
          <a:xfrm>
            <a:off x="444163" y="278900"/>
            <a:ext cx="44151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Recommendations</a:t>
            </a:r>
            <a:endParaRPr/>
          </a:p>
        </p:txBody>
      </p:sp>
      <p:sp>
        <p:nvSpPr>
          <p:cNvPr id="347" name="Shape 3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
        <p:nvSpPr>
          <p:cNvPr id="348" name="Shape 348"/>
          <p:cNvSpPr txBox="1"/>
          <p:nvPr/>
        </p:nvSpPr>
        <p:spPr>
          <a:xfrm>
            <a:off x="373000" y="999250"/>
            <a:ext cx="8147100" cy="38871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Char char="●"/>
            </a:pPr>
            <a:r>
              <a:rPr lang="en">
                <a:solidFill>
                  <a:srgbClr val="FFFFFF"/>
                </a:solidFill>
              </a:rPr>
              <a:t>Store Size:</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Larger Stores lead to Higher Sales. The effect of all the external factors is massively overshadowed by the size of the store. So unless the management is restrained due to other factors such as legal compliance or excessive operating costs, they should invest in opening larger stores instead of smaller ones</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Even in areas with High Unemployment rates, Larger stores can still perform better</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Discounts:</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Markdowns do not really have much impact in areas with High Unemployment rates</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Spend more on Discounts in all other stores because they do lead to an increase in the sales</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During winters, people tend to prefer Walmart over other stores. So investing in more promotions during winters can lead to potentially higher sales</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Inventory Management should be done over forecasts aggregated at a monthly level and not weekly as that will be more robust to distribution of sales among the weeks </a:t>
            </a:r>
            <a:endParaRPr>
              <a:solidFill>
                <a:srgbClr val="FFFFFF"/>
              </a:solidFill>
            </a:endParaRPr>
          </a:p>
          <a:p>
            <a:pPr indent="-317500" lvl="0" marL="457200">
              <a:spcBef>
                <a:spcPts val="0"/>
              </a:spcBef>
              <a:spcAft>
                <a:spcPts val="0"/>
              </a:spcAft>
              <a:buClr>
                <a:srgbClr val="FFFFFF"/>
              </a:buClr>
              <a:buSzPts val="1400"/>
              <a:buChar char="●"/>
            </a:pPr>
            <a:r>
              <a:rPr lang="en">
                <a:solidFill>
                  <a:srgbClr val="FFFFFF"/>
                </a:solidFill>
              </a:rPr>
              <a:t>Monitor external factors like CPI, Unemployment Rate, Fuel Price and Temperature as they do tend to have an effect on the sales in most of the stores</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Shape 354"/>
          <p:cNvSpPr txBox="1"/>
          <p:nvPr>
            <p:ph idx="4294967295" type="title"/>
          </p:nvPr>
        </p:nvSpPr>
        <p:spPr>
          <a:xfrm>
            <a:off x="365525" y="684750"/>
            <a:ext cx="8520600" cy="1115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Roboto Slab"/>
              <a:buNone/>
            </a:pPr>
            <a:r>
              <a:rPr b="0" i="0" lang="en" sz="6000" u="none" cap="none" strike="noStrike">
                <a:solidFill>
                  <a:schemeClr val="accent1"/>
                </a:solidFill>
                <a:latin typeface="Roboto Slab"/>
                <a:ea typeface="Roboto Slab"/>
                <a:cs typeface="Roboto Slab"/>
                <a:sym typeface="Roboto Slab"/>
              </a:rPr>
              <a:t>Questions?</a:t>
            </a:r>
            <a:endParaRPr b="0" i="0" sz="6000" u="none" cap="none" strike="noStrike">
              <a:solidFill>
                <a:schemeClr val="accent1"/>
              </a:solidFill>
              <a:latin typeface="Roboto Slab"/>
              <a:ea typeface="Roboto Slab"/>
              <a:cs typeface="Roboto Slab"/>
              <a:sym typeface="Roboto Slab"/>
            </a:endParaRPr>
          </a:p>
        </p:txBody>
      </p:sp>
      <p:sp>
        <p:nvSpPr>
          <p:cNvPr id="355" name="Shape 3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pic>
        <p:nvPicPr>
          <p:cNvPr id="356" name="Shape 356"/>
          <p:cNvPicPr preferRelativeResize="0"/>
          <p:nvPr/>
        </p:nvPicPr>
        <p:blipFill>
          <a:blip r:embed="rId3">
            <a:alphaModFix amt="91000"/>
          </a:blip>
          <a:stretch>
            <a:fillRect/>
          </a:stretch>
        </p:blipFill>
        <p:spPr>
          <a:xfrm>
            <a:off x="3020763" y="2767750"/>
            <a:ext cx="3119575" cy="2048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idx="4294967295" type="title"/>
          </p:nvPr>
        </p:nvSpPr>
        <p:spPr>
          <a:xfrm>
            <a:off x="257725" y="307700"/>
            <a:ext cx="8574600" cy="73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Roboto Slab"/>
              <a:buNone/>
            </a:pPr>
            <a:r>
              <a:rPr b="0" i="0" lang="en" sz="3000" u="sng" cap="none" strike="noStrike">
                <a:solidFill>
                  <a:schemeClr val="dk1"/>
                </a:solidFill>
                <a:latin typeface="Roboto Slab"/>
                <a:ea typeface="Roboto Slab"/>
                <a:cs typeface="Roboto Slab"/>
                <a:sym typeface="Roboto Slab"/>
              </a:rPr>
              <a:t>Background</a:t>
            </a:r>
            <a:endParaRPr b="0" i="0" sz="3000" u="sng" cap="none" strike="noStrike">
              <a:solidFill>
                <a:schemeClr val="dk1"/>
              </a:solidFill>
              <a:latin typeface="Roboto Slab"/>
              <a:ea typeface="Roboto Slab"/>
              <a:cs typeface="Roboto Slab"/>
              <a:sym typeface="Roboto Slab"/>
            </a:endParaRPr>
          </a:p>
        </p:txBody>
      </p:sp>
      <p:sp>
        <p:nvSpPr>
          <p:cNvPr id="123" name="Shape 123"/>
          <p:cNvSpPr txBox="1"/>
          <p:nvPr>
            <p:ph idx="4294967295" type="body"/>
          </p:nvPr>
        </p:nvSpPr>
        <p:spPr>
          <a:xfrm>
            <a:off x="97650" y="1119775"/>
            <a:ext cx="5370300" cy="2711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Roboto"/>
              <a:buChar char="●"/>
            </a:pPr>
            <a:r>
              <a:rPr b="0" i="0" lang="en" sz="1800" u="none" cap="none" strike="noStrike">
                <a:solidFill>
                  <a:schemeClr val="dk1"/>
                </a:solidFill>
                <a:latin typeface="Roboto"/>
                <a:ea typeface="Roboto"/>
                <a:cs typeface="Roboto"/>
                <a:sym typeface="Roboto"/>
              </a:rPr>
              <a:t>Weekly sales figures for 45 brick and mortar stores - various sizes</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0" i="0" lang="en" sz="1800" u="none" cap="none" strike="noStrike">
                <a:solidFill>
                  <a:schemeClr val="dk1"/>
                </a:solidFill>
                <a:latin typeface="Roboto"/>
                <a:ea typeface="Roboto"/>
                <a:cs typeface="Roboto"/>
                <a:sym typeface="Roboto"/>
              </a:rPr>
              <a:t>Data </a:t>
            </a:r>
            <a:r>
              <a:rPr lang="en"/>
              <a:t>range of</a:t>
            </a:r>
            <a:r>
              <a:rPr b="0" i="0" lang="en" sz="1800" u="none" cap="none" strike="noStrike">
                <a:solidFill>
                  <a:schemeClr val="dk1"/>
                </a:solidFill>
                <a:latin typeface="Roboto"/>
                <a:ea typeface="Roboto"/>
                <a:cs typeface="Roboto"/>
                <a:sym typeface="Roboto"/>
              </a:rPr>
              <a:t> January 2010 thru December 2013</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0" i="0" lang="en" sz="1800" u="none" cap="none" strike="noStrike">
                <a:solidFill>
                  <a:schemeClr val="dk1"/>
                </a:solidFill>
                <a:latin typeface="Roboto"/>
                <a:ea typeface="Roboto"/>
                <a:cs typeface="Roboto"/>
                <a:sym typeface="Roboto"/>
              </a:rPr>
              <a:t>Features Data Set - 8191 rows, 12 columns</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0" i="0" lang="en" sz="1800" u="none" cap="none" strike="noStrike">
                <a:solidFill>
                  <a:schemeClr val="dk1"/>
                </a:solidFill>
                <a:latin typeface="Roboto"/>
                <a:ea typeface="Roboto"/>
                <a:cs typeface="Roboto"/>
                <a:sym typeface="Roboto"/>
              </a:rPr>
              <a:t>Sales Data Set - 421,571 rows, 5 columns</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0" i="0" lang="en" sz="1800" u="none" cap="none" strike="noStrike">
                <a:solidFill>
                  <a:schemeClr val="dk1"/>
                </a:solidFill>
                <a:latin typeface="Roboto"/>
                <a:ea typeface="Roboto"/>
                <a:cs typeface="Roboto"/>
                <a:sym typeface="Roboto"/>
              </a:rPr>
              <a:t>Stores Data Set - 45 rows, 3 columns</a:t>
            </a:r>
            <a:endParaRPr b="0" i="0" sz="1800" u="none" cap="none" strike="noStrike">
              <a:solidFill>
                <a:schemeClr val="dk1"/>
              </a:solidFill>
              <a:latin typeface="Roboto"/>
              <a:ea typeface="Roboto"/>
              <a:cs typeface="Roboto"/>
              <a:sym typeface="Roboto"/>
            </a:endParaRPr>
          </a:p>
        </p:txBody>
      </p:sp>
      <p:pic>
        <p:nvPicPr>
          <p:cNvPr id="124" name="Shape 124"/>
          <p:cNvPicPr preferRelativeResize="0"/>
          <p:nvPr/>
        </p:nvPicPr>
        <p:blipFill rotWithShape="1">
          <a:blip r:embed="rId3">
            <a:alphaModFix/>
          </a:blip>
          <a:srcRect b="43099" l="0" r="25931" t="28142"/>
          <a:stretch/>
        </p:blipFill>
        <p:spPr>
          <a:xfrm>
            <a:off x="2301151" y="3651875"/>
            <a:ext cx="6246150" cy="1365876"/>
          </a:xfrm>
          <a:prstGeom prst="rect">
            <a:avLst/>
          </a:prstGeom>
          <a:noFill/>
          <a:ln>
            <a:noFill/>
          </a:ln>
        </p:spPr>
      </p:pic>
      <p:pic>
        <p:nvPicPr>
          <p:cNvPr id="125" name="Shape 125"/>
          <p:cNvPicPr preferRelativeResize="0"/>
          <p:nvPr/>
        </p:nvPicPr>
        <p:blipFill rotWithShape="1">
          <a:blip r:embed="rId4">
            <a:alphaModFix/>
          </a:blip>
          <a:srcRect b="51917" l="0" r="66323" t="29343"/>
          <a:stretch/>
        </p:blipFill>
        <p:spPr>
          <a:xfrm>
            <a:off x="5467925" y="2385825"/>
            <a:ext cx="3079375" cy="963725"/>
          </a:xfrm>
          <a:prstGeom prst="rect">
            <a:avLst/>
          </a:prstGeom>
          <a:noFill/>
          <a:ln>
            <a:noFill/>
          </a:ln>
        </p:spPr>
      </p:pic>
      <p:pic>
        <p:nvPicPr>
          <p:cNvPr id="126" name="Shape 126"/>
          <p:cNvPicPr preferRelativeResize="0"/>
          <p:nvPr/>
        </p:nvPicPr>
        <p:blipFill rotWithShape="1">
          <a:blip r:embed="rId5">
            <a:alphaModFix/>
          </a:blip>
          <a:srcRect b="51178" l="0" r="80611" t="30083"/>
          <a:stretch/>
        </p:blipFill>
        <p:spPr>
          <a:xfrm>
            <a:off x="6774525" y="1119775"/>
            <a:ext cx="1772775" cy="963725"/>
          </a:xfrm>
          <a:prstGeom prst="rect">
            <a:avLst/>
          </a:prstGeom>
          <a:noFill/>
          <a:ln>
            <a:noFill/>
          </a:ln>
        </p:spPr>
      </p:pic>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ph idx="4294967295"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Roboto Slab"/>
              <a:buNone/>
            </a:pPr>
            <a:r>
              <a:rPr lang="en" u="sng"/>
              <a:t>Data Description</a:t>
            </a:r>
            <a:endParaRPr b="0" i="0" sz="3000" u="sng" cap="none" strike="noStrike">
              <a:solidFill>
                <a:schemeClr val="dk1"/>
              </a:solidFill>
              <a:latin typeface="Roboto Slab"/>
              <a:ea typeface="Roboto Slab"/>
              <a:cs typeface="Roboto Slab"/>
              <a:sym typeface="Roboto Slab"/>
            </a:endParaRPr>
          </a:p>
        </p:txBody>
      </p:sp>
      <p:sp>
        <p:nvSpPr>
          <p:cNvPr id="133" name="Shape 133"/>
          <p:cNvSpPr txBox="1"/>
          <p:nvPr>
            <p:ph idx="4294967295" type="body"/>
          </p:nvPr>
        </p:nvSpPr>
        <p:spPr>
          <a:xfrm>
            <a:off x="1182450" y="1106000"/>
            <a:ext cx="76497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Roboto"/>
              <a:buNone/>
            </a:pPr>
            <a:r>
              <a:rPr b="0" i="0" lang="en" sz="2400" u="none" cap="none" strike="noStrike">
                <a:solidFill>
                  <a:schemeClr val="dk1"/>
                </a:solidFill>
                <a:latin typeface="Roboto"/>
                <a:ea typeface="Roboto"/>
                <a:cs typeface="Roboto"/>
                <a:sym typeface="Roboto"/>
              </a:rPr>
              <a:t>Prediction Variable - Weekly Sales for next 3 Quarters</a:t>
            </a:r>
            <a:endParaRPr b="0" i="0" sz="2400" u="none" cap="none" strike="noStrike">
              <a:solidFill>
                <a:schemeClr val="dk1"/>
              </a:solidFill>
              <a:latin typeface="Roboto"/>
              <a:ea typeface="Roboto"/>
              <a:cs typeface="Roboto"/>
              <a:sym typeface="Roboto"/>
            </a:endParaRPr>
          </a:p>
        </p:txBody>
      </p:sp>
      <p:sp>
        <p:nvSpPr>
          <p:cNvPr id="134" name="Shape 134"/>
          <p:cNvSpPr txBox="1"/>
          <p:nvPr>
            <p:ph idx="4294967295" type="body"/>
          </p:nvPr>
        </p:nvSpPr>
        <p:spPr>
          <a:xfrm>
            <a:off x="1182450" y="1888650"/>
            <a:ext cx="29850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Roboto"/>
              <a:buNone/>
            </a:pPr>
            <a:r>
              <a:rPr b="1" i="0" lang="en" sz="1400" u="sng" cap="none" strike="noStrike">
                <a:solidFill>
                  <a:schemeClr val="dk1"/>
                </a:solidFill>
                <a:latin typeface="Roboto"/>
                <a:ea typeface="Roboto"/>
                <a:cs typeface="Roboto"/>
                <a:sym typeface="Roboto"/>
              </a:rPr>
              <a:t>Raw Data Variables</a:t>
            </a:r>
            <a:endParaRPr b="1" i="0" sz="1400" u="sng" cap="none" strike="noStrike">
              <a:solidFill>
                <a:schemeClr val="dk1"/>
              </a:solidFill>
              <a:latin typeface="Roboto"/>
              <a:ea typeface="Roboto"/>
              <a:cs typeface="Roboto"/>
              <a:sym typeface="Roboto"/>
            </a:endParaRPr>
          </a:p>
          <a:p>
            <a:pPr indent="-317500" lvl="0" marL="457200" marR="0" rtl="0" algn="l">
              <a:lnSpc>
                <a:spcPct val="115000"/>
              </a:lnSpc>
              <a:spcBef>
                <a:spcPts val="160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Sales Amount</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Date</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Store Size</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Temperature</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Unemployment Rate</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Holiday</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Fuel Price</a:t>
            </a:r>
            <a:endParaRPr b="0" i="0" sz="1400" u="none" cap="none" strike="noStrike">
              <a:solidFill>
                <a:schemeClr val="dk1"/>
              </a:solidFill>
              <a:latin typeface="Roboto"/>
              <a:ea typeface="Roboto"/>
              <a:cs typeface="Roboto"/>
              <a:sym typeface="Roboto"/>
            </a:endParaRPr>
          </a:p>
        </p:txBody>
      </p:sp>
      <p:sp>
        <p:nvSpPr>
          <p:cNvPr id="135" name="Shape 135"/>
          <p:cNvSpPr txBox="1"/>
          <p:nvPr>
            <p:ph idx="4294967295" type="body"/>
          </p:nvPr>
        </p:nvSpPr>
        <p:spPr>
          <a:xfrm>
            <a:off x="5038200" y="1888650"/>
            <a:ext cx="29850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800"/>
              <a:buFont typeface="Roboto"/>
              <a:buNone/>
            </a:pPr>
            <a:r>
              <a:rPr b="1" i="0" lang="en" sz="1400" u="sng" cap="none" strike="noStrike">
                <a:solidFill>
                  <a:schemeClr val="dk1"/>
                </a:solidFill>
                <a:latin typeface="Roboto"/>
                <a:ea typeface="Roboto"/>
                <a:cs typeface="Roboto"/>
                <a:sym typeface="Roboto"/>
              </a:rPr>
              <a:t>Variable Description</a:t>
            </a:r>
            <a:endParaRPr b="1" i="0" sz="1400" u="sng" cap="none" strike="noStrike">
              <a:solidFill>
                <a:schemeClr val="dk1"/>
              </a:solidFill>
              <a:latin typeface="Roboto"/>
              <a:ea typeface="Roboto"/>
              <a:cs typeface="Roboto"/>
              <a:sym typeface="Roboto"/>
            </a:endParaRPr>
          </a:p>
          <a:p>
            <a:pPr indent="-317500" lvl="0" marL="457200" marR="0" rtl="0" algn="l">
              <a:lnSpc>
                <a:spcPct val="115000"/>
              </a:lnSpc>
              <a:spcBef>
                <a:spcPts val="160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Provided in $’s</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MM/DD/YYYY</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Square Footage</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Deg. Fahrenheit</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Provided as #.###%</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True/False</a:t>
            </a:r>
            <a:endParaRPr b="0" i="0" sz="1400" u="none" cap="none" strike="noStrike">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b="0" i="0" lang="en" sz="1400" u="none" cap="none" strike="noStrike">
                <a:solidFill>
                  <a:schemeClr val="dk1"/>
                </a:solidFill>
                <a:latin typeface="Roboto"/>
                <a:ea typeface="Roboto"/>
                <a:cs typeface="Roboto"/>
                <a:sym typeface="Roboto"/>
              </a:rPr>
              <a:t>Provided in $’s</a:t>
            </a:r>
            <a:endParaRPr b="0" i="0" sz="1400" u="none" cap="none" strike="noStrike">
              <a:solidFill>
                <a:schemeClr val="dk1"/>
              </a:solidFill>
              <a:latin typeface="Roboto"/>
              <a:ea typeface="Roboto"/>
              <a:cs typeface="Roboto"/>
              <a:sym typeface="Roboto"/>
            </a:endParaRPr>
          </a:p>
        </p:txBody>
      </p:sp>
      <p:sp>
        <p:nvSpPr>
          <p:cNvPr id="136" name="Shape 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Shape 141"/>
          <p:cNvPicPr preferRelativeResize="0"/>
          <p:nvPr/>
        </p:nvPicPr>
        <p:blipFill rotWithShape="1">
          <a:blip r:embed="rId3">
            <a:alphaModFix/>
          </a:blip>
          <a:srcRect b="0" l="0" r="0" t="0"/>
          <a:stretch/>
        </p:blipFill>
        <p:spPr>
          <a:xfrm>
            <a:off x="171126" y="1230798"/>
            <a:ext cx="4961175" cy="3435227"/>
          </a:xfrm>
          <a:prstGeom prst="rect">
            <a:avLst/>
          </a:prstGeom>
          <a:noFill/>
          <a:ln cap="flat" cmpd="sng" w="28575">
            <a:solidFill>
              <a:srgbClr val="000000"/>
            </a:solidFill>
            <a:prstDash val="solid"/>
            <a:round/>
            <a:headEnd len="sm" w="sm" type="none"/>
            <a:tailEnd len="sm" w="sm" type="none"/>
          </a:ln>
        </p:spPr>
      </p:pic>
      <p:sp>
        <p:nvSpPr>
          <p:cNvPr id="142" name="Shape 142"/>
          <p:cNvSpPr txBox="1"/>
          <p:nvPr/>
        </p:nvSpPr>
        <p:spPr>
          <a:xfrm>
            <a:off x="5132300" y="2118525"/>
            <a:ext cx="3888300" cy="18924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Arial"/>
                <a:ea typeface="Arial"/>
                <a:cs typeface="Arial"/>
                <a:sym typeface="Arial"/>
              </a:rPr>
              <a:t>Sales peaks actually show  to be smaller in the warmer temperatures of 66.17-101.95</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a:solidFill>
                <a:schemeClr val="dk1"/>
              </a:solidFil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chemeClr val="dk1"/>
                </a:solidFill>
                <a:latin typeface="Arial"/>
                <a:ea typeface="Arial"/>
                <a:cs typeface="Arial"/>
                <a:sym typeface="Arial"/>
              </a:rPr>
              <a:t>The cooler months actually show increased sales as Unemployment is higher.  This is reflected in the right side tails of the cooler temps of -7.29 – 66.17</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 name="Shape 143"/>
          <p:cNvSpPr txBox="1"/>
          <p:nvPr/>
        </p:nvSpPr>
        <p:spPr>
          <a:xfrm>
            <a:off x="444163" y="278900"/>
            <a:ext cx="44151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3000"/>
              <a:buFont typeface="Roboto Slab"/>
              <a:buNone/>
            </a:pPr>
            <a:r>
              <a:rPr lang="en" sz="3000" u="sng">
                <a:solidFill>
                  <a:schemeClr val="dk1"/>
                </a:solidFill>
                <a:latin typeface="Roboto Slab"/>
                <a:ea typeface="Roboto Slab"/>
                <a:cs typeface="Roboto Slab"/>
                <a:sym typeface="Roboto Slab"/>
              </a:rPr>
              <a:t>Data Exploration</a:t>
            </a:r>
            <a:endParaRPr/>
          </a:p>
        </p:txBody>
      </p:sp>
      <p:sp>
        <p:nvSpPr>
          <p:cNvPr id="144" name="Shape 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nvSpPr>
        <p:spPr>
          <a:xfrm>
            <a:off x="444163" y="278900"/>
            <a:ext cx="44151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Data Exploration</a:t>
            </a:r>
            <a:endParaRPr/>
          </a:p>
        </p:txBody>
      </p:sp>
      <p:pic>
        <p:nvPicPr>
          <p:cNvPr id="150" name="Shape 150"/>
          <p:cNvPicPr preferRelativeResize="0"/>
          <p:nvPr/>
        </p:nvPicPr>
        <p:blipFill>
          <a:blip r:embed="rId3">
            <a:alphaModFix/>
          </a:blip>
          <a:stretch>
            <a:fillRect/>
          </a:stretch>
        </p:blipFill>
        <p:spPr>
          <a:xfrm>
            <a:off x="268000" y="1428838"/>
            <a:ext cx="4767447" cy="3271778"/>
          </a:xfrm>
          <a:prstGeom prst="rect">
            <a:avLst/>
          </a:prstGeom>
          <a:noFill/>
          <a:ln cap="flat" cmpd="sng" w="28575">
            <a:solidFill>
              <a:srgbClr val="000000"/>
            </a:solidFill>
            <a:prstDash val="solid"/>
            <a:round/>
            <a:headEnd len="sm" w="sm" type="none"/>
            <a:tailEnd len="sm" w="sm" type="none"/>
          </a:ln>
        </p:spPr>
      </p:pic>
      <p:sp>
        <p:nvSpPr>
          <p:cNvPr id="151" name="Shape 151"/>
          <p:cNvSpPr txBox="1"/>
          <p:nvPr/>
        </p:nvSpPr>
        <p:spPr>
          <a:xfrm>
            <a:off x="5322802" y="2372188"/>
            <a:ext cx="34290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a:solidFill>
                  <a:schemeClr val="dk1"/>
                </a:solidFill>
              </a:rPr>
              <a:t>As anticipated, negative correlation does exist between Unemployment and Sales</a:t>
            </a:r>
            <a:endParaRPr>
              <a:solidFill>
                <a:schemeClr val="dk1"/>
              </a:solidFill>
            </a:endParaRPr>
          </a:p>
          <a:p>
            <a:pPr indent="0" lvl="0" marL="0" marR="0" rtl="0" algn="l">
              <a:lnSpc>
                <a:spcPct val="100000"/>
              </a:lnSpc>
              <a:spcBef>
                <a:spcPts val="0"/>
              </a:spcBef>
              <a:spcAft>
                <a:spcPts val="0"/>
              </a:spcAft>
              <a:buNone/>
            </a:pPr>
            <a:r>
              <a:rPr lang="en">
                <a:solidFill>
                  <a:schemeClr val="dk1"/>
                </a:solidFill>
              </a:rPr>
              <a:t>	RMSE of 1.87</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 name="Shape 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nvSpPr>
        <p:spPr>
          <a:xfrm>
            <a:off x="444163" y="278900"/>
            <a:ext cx="44151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Challenges</a:t>
            </a:r>
            <a:endParaRPr/>
          </a:p>
        </p:txBody>
      </p:sp>
      <p:sp>
        <p:nvSpPr>
          <p:cNvPr id="158" name="Shape 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
        <p:nvSpPr>
          <p:cNvPr id="159" name="Shape 159"/>
          <p:cNvSpPr txBox="1"/>
          <p:nvPr/>
        </p:nvSpPr>
        <p:spPr>
          <a:xfrm>
            <a:off x="521025" y="1325200"/>
            <a:ext cx="5093700" cy="36396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rgbClr val="FFFFFF"/>
              </a:buClr>
              <a:buSzPts val="1600"/>
              <a:buChar char="●"/>
            </a:pPr>
            <a:r>
              <a:rPr lang="en" sz="1600">
                <a:solidFill>
                  <a:srgbClr val="FFFFFF"/>
                </a:solidFill>
              </a:rPr>
              <a:t>Inconsistent Date Format in the original dataset</a:t>
            </a:r>
            <a:endParaRPr sz="1600">
              <a:solidFill>
                <a:srgbClr val="FFFFFF"/>
              </a:solidFill>
            </a:endParaRPr>
          </a:p>
          <a:p>
            <a:pPr indent="-330200" lvl="0" marL="457200" rtl="0">
              <a:spcBef>
                <a:spcPts val="0"/>
              </a:spcBef>
              <a:spcAft>
                <a:spcPts val="0"/>
              </a:spcAft>
              <a:buClr>
                <a:srgbClr val="FFFFFF"/>
              </a:buClr>
              <a:buSzPts val="1600"/>
              <a:buChar char="●"/>
            </a:pPr>
            <a:r>
              <a:rPr lang="en" sz="1600">
                <a:solidFill>
                  <a:srgbClr val="FFFFFF"/>
                </a:solidFill>
              </a:rPr>
              <a:t>Inability of SAS to create multiple time series</a:t>
            </a:r>
            <a:endParaRPr sz="1600">
              <a:solidFill>
                <a:srgbClr val="FFFFFF"/>
              </a:solidFill>
            </a:endParaRPr>
          </a:p>
          <a:p>
            <a:pPr indent="-330200" lvl="0" marL="457200" rtl="0">
              <a:spcBef>
                <a:spcPts val="0"/>
              </a:spcBef>
              <a:spcAft>
                <a:spcPts val="0"/>
              </a:spcAft>
              <a:buClr>
                <a:srgbClr val="FFFFFF"/>
              </a:buClr>
              <a:buSzPts val="1600"/>
              <a:buChar char="●"/>
            </a:pPr>
            <a:r>
              <a:rPr lang="en" sz="1600">
                <a:solidFill>
                  <a:srgbClr val="FFFFFF"/>
                </a:solidFill>
              </a:rPr>
              <a:t>Missing Markdown Values</a:t>
            </a:r>
            <a:endParaRPr sz="1600">
              <a:solidFill>
                <a:srgbClr val="FFFFFF"/>
              </a:solidFill>
            </a:endParaRPr>
          </a:p>
          <a:p>
            <a:pPr indent="-330200" lvl="0" marL="457200" rtl="0">
              <a:spcBef>
                <a:spcPts val="0"/>
              </a:spcBef>
              <a:spcAft>
                <a:spcPts val="0"/>
              </a:spcAft>
              <a:buClr>
                <a:srgbClr val="FFFFFF"/>
              </a:buClr>
              <a:buSzPts val="1600"/>
              <a:buChar char="●"/>
            </a:pPr>
            <a:r>
              <a:rPr lang="en" sz="1600">
                <a:solidFill>
                  <a:srgbClr val="FFFFFF"/>
                </a:solidFill>
              </a:rPr>
              <a:t>Missing CPI Values</a:t>
            </a:r>
            <a:endParaRPr sz="1600">
              <a:solidFill>
                <a:srgbClr val="FFFFFF"/>
              </a:solidFill>
            </a:endParaRPr>
          </a:p>
          <a:p>
            <a:pPr indent="-330200" lvl="0" marL="457200" rtl="0">
              <a:spcBef>
                <a:spcPts val="0"/>
              </a:spcBef>
              <a:spcAft>
                <a:spcPts val="0"/>
              </a:spcAft>
              <a:buClr>
                <a:srgbClr val="FFFFFF"/>
              </a:buClr>
              <a:buSzPts val="1600"/>
              <a:buChar char="●"/>
            </a:pPr>
            <a:r>
              <a:rPr lang="en" sz="1600">
                <a:solidFill>
                  <a:srgbClr val="FFFFFF"/>
                </a:solidFill>
              </a:rPr>
              <a:t>Missing Unemployment Rates</a:t>
            </a:r>
            <a:endParaRPr sz="1600">
              <a:solidFill>
                <a:srgbClr val="FFFFFF"/>
              </a:solidFill>
            </a:endParaRPr>
          </a:p>
          <a:p>
            <a:pPr indent="-330200" lvl="0" marL="457200" rtl="0">
              <a:spcBef>
                <a:spcPts val="0"/>
              </a:spcBef>
              <a:spcAft>
                <a:spcPts val="0"/>
              </a:spcAft>
              <a:buClr>
                <a:srgbClr val="FFFFFF"/>
              </a:buClr>
              <a:buSzPts val="1600"/>
              <a:buChar char="●"/>
            </a:pPr>
            <a:r>
              <a:rPr lang="en" sz="1600">
                <a:solidFill>
                  <a:srgbClr val="FFFFFF"/>
                </a:solidFill>
              </a:rPr>
              <a:t>Inability to use store size directly as one of the regressors to determine </a:t>
            </a:r>
            <a:r>
              <a:rPr lang="en" sz="1600">
                <a:solidFill>
                  <a:srgbClr val="FFFFFF"/>
                </a:solidFill>
              </a:rPr>
              <a:t>its</a:t>
            </a:r>
            <a:r>
              <a:rPr lang="en" sz="1600">
                <a:solidFill>
                  <a:srgbClr val="FFFFFF"/>
                </a:solidFill>
              </a:rPr>
              <a:t> effect on the sales</a:t>
            </a:r>
            <a:endParaRPr sz="1600">
              <a:solidFill>
                <a:srgbClr val="FFFFFF"/>
              </a:solidFill>
            </a:endParaRPr>
          </a:p>
          <a:p>
            <a:pPr indent="-330200" lvl="0" marL="457200" rtl="0">
              <a:spcBef>
                <a:spcPts val="0"/>
              </a:spcBef>
              <a:spcAft>
                <a:spcPts val="0"/>
              </a:spcAft>
              <a:buClr>
                <a:srgbClr val="FFFFFF"/>
              </a:buClr>
              <a:buSzPts val="1600"/>
              <a:buChar char="●"/>
            </a:pPr>
            <a:r>
              <a:rPr lang="en" sz="1600">
                <a:solidFill>
                  <a:srgbClr val="FFFFFF"/>
                </a:solidFill>
              </a:rPr>
              <a:t>Special Events/Occasions not present in the data</a:t>
            </a:r>
            <a:endParaRPr sz="1600">
              <a:solidFill>
                <a:srgbClr val="FFFFFF"/>
              </a:solidFill>
            </a:endParaRPr>
          </a:p>
          <a:p>
            <a:pPr indent="-330200" lvl="0" marL="457200">
              <a:spcBef>
                <a:spcPts val="0"/>
              </a:spcBef>
              <a:spcAft>
                <a:spcPts val="0"/>
              </a:spcAft>
              <a:buClr>
                <a:srgbClr val="FFFFFF"/>
              </a:buClr>
              <a:buSzPts val="1600"/>
              <a:buChar char="●"/>
            </a:pPr>
            <a:r>
              <a:rPr lang="en" sz="1600">
                <a:solidFill>
                  <a:srgbClr val="FFFFFF"/>
                </a:solidFill>
              </a:rPr>
              <a:t>Unclear relation Between Markdowns and Discounts</a:t>
            </a:r>
            <a:endParaRPr sz="1600">
              <a:solidFill>
                <a:srgbClr val="FFFFFF"/>
              </a:solidFill>
            </a:endParaRPr>
          </a:p>
        </p:txBody>
      </p:sp>
      <p:pic>
        <p:nvPicPr>
          <p:cNvPr id="160" name="Shape 160"/>
          <p:cNvPicPr preferRelativeResize="0"/>
          <p:nvPr/>
        </p:nvPicPr>
        <p:blipFill>
          <a:blip r:embed="rId3">
            <a:alphaModFix/>
          </a:blip>
          <a:stretch>
            <a:fillRect/>
          </a:stretch>
        </p:blipFill>
        <p:spPr>
          <a:xfrm>
            <a:off x="5962588" y="1559525"/>
            <a:ext cx="1976202" cy="1847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nvSpPr>
        <p:spPr>
          <a:xfrm>
            <a:off x="648183" y="3576578"/>
            <a:ext cx="4653000" cy="138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 name="Shape 166"/>
          <p:cNvSpPr txBox="1"/>
          <p:nvPr/>
        </p:nvSpPr>
        <p:spPr>
          <a:xfrm>
            <a:off x="444163" y="278900"/>
            <a:ext cx="44151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Data Clustering</a:t>
            </a:r>
            <a:endParaRPr/>
          </a:p>
        </p:txBody>
      </p:sp>
      <p:graphicFrame>
        <p:nvGraphicFramePr>
          <p:cNvPr id="167" name="Shape 167"/>
          <p:cNvGraphicFramePr/>
          <p:nvPr/>
        </p:nvGraphicFramePr>
        <p:xfrm>
          <a:off x="5386700" y="2542053"/>
          <a:ext cx="3000000" cy="3000000"/>
        </p:xfrm>
        <a:graphic>
          <a:graphicData uri="http://schemas.openxmlformats.org/drawingml/2006/table">
            <a:tbl>
              <a:tblPr bandRow="1" firstRow="1">
                <a:noFill/>
                <a:tableStyleId>{3CB7B039-48EB-47A9-9399-6BB74D9260FD}</a:tableStyleId>
              </a:tblPr>
              <a:tblGrid>
                <a:gridCol w="1591775"/>
                <a:gridCol w="1603000"/>
              </a:tblGrid>
              <a:tr h="392275">
                <a:tc>
                  <a:txBody>
                    <a:bodyPr>
                      <a:noAutofit/>
                    </a:bodyPr>
                    <a:lstStyle/>
                    <a:p>
                      <a:pPr indent="0" lvl="0" marL="0" marR="0" rtl="0" algn="ctr">
                        <a:lnSpc>
                          <a:spcPct val="100000"/>
                        </a:lnSpc>
                        <a:spcBef>
                          <a:spcPts val="0"/>
                        </a:spcBef>
                        <a:spcAft>
                          <a:spcPts val="0"/>
                        </a:spcAft>
                        <a:buNone/>
                      </a:pPr>
                      <a:r>
                        <a:rPr lang="en"/>
                        <a:t>Cluster</a:t>
                      </a:r>
                      <a:endParaRPr/>
                    </a:p>
                  </a:txBody>
                  <a:tcPr marT="45725" marB="45725" marR="91450" marL="91450" anchor="ctr">
                    <a:lnB cap="flat" cmpd="sng" w="38100">
                      <a:solidFill>
                        <a:schemeClr val="lt1"/>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400"/>
                        <a:buFont typeface="Arial"/>
                        <a:buNone/>
                      </a:pPr>
                      <a:r>
                        <a:rPr lang="en"/>
                        <a:t>Number of Stores</a:t>
                      </a:r>
                      <a:endParaRPr/>
                    </a:p>
                  </a:txBody>
                  <a:tcPr marT="45725" marB="45725" marR="91450" marL="91450" anchor="ctr"/>
                </a:tc>
              </a:tr>
              <a:tr h="392275">
                <a:tc>
                  <a:txBody>
                    <a:bodyPr>
                      <a:noAutofit/>
                    </a:bodyPr>
                    <a:lstStyle/>
                    <a:p>
                      <a:pPr indent="0" lvl="0" marL="0" marR="0" rtl="0" algn="ctr">
                        <a:lnSpc>
                          <a:spcPct val="100000"/>
                        </a:lnSpc>
                        <a:spcBef>
                          <a:spcPts val="0"/>
                        </a:spcBef>
                        <a:spcAft>
                          <a:spcPts val="0"/>
                        </a:spcAft>
                        <a:buNone/>
                      </a:pPr>
                      <a:r>
                        <a:rPr lang="en">
                          <a:solidFill>
                            <a:schemeClr val="lt1"/>
                          </a:solidFill>
                        </a:rPr>
                        <a:t>Highest</a:t>
                      </a:r>
                      <a:r>
                        <a:rPr lang="en"/>
                        <a:t> </a:t>
                      </a:r>
                      <a:r>
                        <a:rPr lang="en">
                          <a:solidFill>
                            <a:schemeClr val="lt1"/>
                          </a:solidFill>
                        </a:rPr>
                        <a:t>Unemployment</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FF6AF"/>
                    </a:solidFill>
                  </a:tcPr>
                </a:tc>
                <a:tc>
                  <a:txBody>
                    <a:bodyPr>
                      <a:noAutofit/>
                    </a:bodyPr>
                    <a:lstStyle/>
                    <a:p>
                      <a:pPr indent="0" lvl="0" marL="0" marR="0" rtl="0" algn="ctr">
                        <a:lnSpc>
                          <a:spcPct val="100000"/>
                        </a:lnSpc>
                        <a:spcBef>
                          <a:spcPts val="0"/>
                        </a:spcBef>
                        <a:spcAft>
                          <a:spcPts val="0"/>
                        </a:spcAft>
                        <a:buNone/>
                      </a:pPr>
                      <a:r>
                        <a:rPr lang="en">
                          <a:solidFill>
                            <a:schemeClr val="lt1"/>
                          </a:solidFill>
                        </a:rPr>
                        <a:t>9</a:t>
                      </a:r>
                      <a:endParaRPr/>
                    </a:p>
                  </a:txBody>
                  <a:tcPr marT="45725" marB="45725" marR="91450" marL="91450" anchor="ctr">
                    <a:lnL cap="flat" cmpd="sng" w="12700">
                      <a:solidFill>
                        <a:schemeClr val="lt1"/>
                      </a:solidFill>
                      <a:prstDash val="solid"/>
                      <a:round/>
                      <a:headEnd len="sm" w="sm" type="none"/>
                      <a:tailEnd len="sm" w="sm" type="none"/>
                    </a:lnL>
                    <a:solidFill>
                      <a:srgbClr val="FFF6AF"/>
                    </a:solidFill>
                  </a:tcPr>
                </a:tc>
              </a:tr>
              <a:tr h="392275">
                <a:tc>
                  <a:txBody>
                    <a:bodyPr>
                      <a:noAutofit/>
                    </a:bodyPr>
                    <a:lstStyle/>
                    <a:p>
                      <a:pPr indent="0" lvl="0" marL="0" rtl="0" algn="ctr">
                        <a:spcBef>
                          <a:spcPts val="0"/>
                        </a:spcBef>
                        <a:spcAft>
                          <a:spcPts val="0"/>
                        </a:spcAft>
                        <a:buNone/>
                      </a:pPr>
                      <a:r>
                        <a:rPr lang="en">
                          <a:solidFill>
                            <a:schemeClr val="lt1"/>
                          </a:solidFill>
                        </a:rPr>
                        <a:t>Lowest </a:t>
                      </a:r>
                      <a:r>
                        <a:rPr lang="en">
                          <a:solidFill>
                            <a:schemeClr val="lt1"/>
                          </a:solidFill>
                        </a:rPr>
                        <a:t>Unemployment</a:t>
                      </a:r>
                      <a:endParaRPr/>
                    </a:p>
                  </a:txBody>
                  <a:tcPr marT="45725" marB="45725" marR="91450" marL="91450" anchor="ctr">
                    <a:lnT cap="flat" cmpd="sng" w="12700">
                      <a:solidFill>
                        <a:schemeClr val="lt1"/>
                      </a:solidFill>
                      <a:prstDash val="solid"/>
                      <a:round/>
                      <a:headEnd len="sm" w="sm" type="none"/>
                      <a:tailEnd len="sm" w="sm" type="none"/>
                    </a:lnT>
                    <a:solidFill>
                      <a:srgbClr val="FFF6AF"/>
                    </a:solidFill>
                  </a:tcPr>
                </a:tc>
                <a:tc>
                  <a:txBody>
                    <a:bodyPr>
                      <a:noAutofit/>
                    </a:bodyPr>
                    <a:lstStyle/>
                    <a:p>
                      <a:pPr indent="0" lvl="0" marL="0" marR="0" rtl="0" algn="ctr">
                        <a:lnSpc>
                          <a:spcPct val="100000"/>
                        </a:lnSpc>
                        <a:spcBef>
                          <a:spcPts val="0"/>
                        </a:spcBef>
                        <a:spcAft>
                          <a:spcPts val="0"/>
                        </a:spcAft>
                        <a:buNone/>
                      </a:pPr>
                      <a:r>
                        <a:rPr lang="en">
                          <a:solidFill>
                            <a:schemeClr val="lt1"/>
                          </a:solidFill>
                        </a:rPr>
                        <a:t>5</a:t>
                      </a:r>
                      <a:endParaRPr/>
                    </a:p>
                  </a:txBody>
                  <a:tcPr marT="45725" marB="45725" marR="91450" marL="91450" anchor="ctr">
                    <a:solidFill>
                      <a:srgbClr val="FFF6AF"/>
                    </a:solidFill>
                  </a:tcPr>
                </a:tc>
              </a:tr>
              <a:tr h="317900">
                <a:tc>
                  <a:txBody>
                    <a:bodyPr>
                      <a:noAutofit/>
                    </a:bodyPr>
                    <a:lstStyle/>
                    <a:p>
                      <a:pPr indent="0" lvl="0" marL="0" rtl="0" algn="ctr">
                        <a:spcBef>
                          <a:spcPts val="0"/>
                        </a:spcBef>
                        <a:spcAft>
                          <a:spcPts val="0"/>
                        </a:spcAft>
                        <a:buNone/>
                      </a:pPr>
                      <a:r>
                        <a:rPr lang="en">
                          <a:solidFill>
                            <a:schemeClr val="lt1"/>
                          </a:solidFill>
                        </a:rPr>
                        <a:t>Smallest Size</a:t>
                      </a:r>
                      <a:endParaRPr/>
                    </a:p>
                  </a:txBody>
                  <a:tcPr marT="45725" marB="45725" marR="91450" marL="91450" anchor="ctr">
                    <a:solidFill>
                      <a:srgbClr val="FFF6AF"/>
                    </a:solidFill>
                  </a:tcPr>
                </a:tc>
                <a:tc>
                  <a:txBody>
                    <a:bodyPr>
                      <a:noAutofit/>
                    </a:bodyPr>
                    <a:lstStyle/>
                    <a:p>
                      <a:pPr indent="0" lvl="0" marL="0" marR="0" rtl="0" algn="ctr">
                        <a:lnSpc>
                          <a:spcPct val="100000"/>
                        </a:lnSpc>
                        <a:spcBef>
                          <a:spcPts val="0"/>
                        </a:spcBef>
                        <a:spcAft>
                          <a:spcPts val="0"/>
                        </a:spcAft>
                        <a:buNone/>
                      </a:pPr>
                      <a:r>
                        <a:rPr lang="en">
                          <a:solidFill>
                            <a:schemeClr val="lt1"/>
                          </a:solidFill>
                        </a:rPr>
                        <a:t>6</a:t>
                      </a:r>
                      <a:endParaRPr/>
                    </a:p>
                  </a:txBody>
                  <a:tcPr marT="45725" marB="45725" marR="91450" marL="91450" anchor="ctr">
                    <a:solidFill>
                      <a:srgbClr val="FFF6AF"/>
                    </a:solidFill>
                  </a:tcPr>
                </a:tc>
              </a:tr>
              <a:tr h="317900">
                <a:tc>
                  <a:txBody>
                    <a:bodyPr>
                      <a:noAutofit/>
                    </a:bodyPr>
                    <a:lstStyle/>
                    <a:p>
                      <a:pPr indent="0" lvl="0" marL="0" rtl="0" algn="ctr">
                        <a:spcBef>
                          <a:spcPts val="0"/>
                        </a:spcBef>
                        <a:spcAft>
                          <a:spcPts val="0"/>
                        </a:spcAft>
                        <a:buNone/>
                      </a:pPr>
                      <a:r>
                        <a:rPr lang="en">
                          <a:solidFill>
                            <a:schemeClr val="lt1"/>
                          </a:solidFill>
                        </a:rPr>
                        <a:t>Largest Size</a:t>
                      </a:r>
                      <a:endParaRPr/>
                    </a:p>
                  </a:txBody>
                  <a:tcPr marT="45725" marB="45725" marR="91450" marL="91450" anchor="ctr">
                    <a:solidFill>
                      <a:srgbClr val="FFF6AF"/>
                    </a:solidFill>
                  </a:tcPr>
                </a:tc>
                <a:tc>
                  <a:txBody>
                    <a:bodyPr>
                      <a:noAutofit/>
                    </a:bodyPr>
                    <a:lstStyle/>
                    <a:p>
                      <a:pPr indent="0" lvl="0" marL="0" marR="0" rtl="0" algn="ctr">
                        <a:lnSpc>
                          <a:spcPct val="100000"/>
                        </a:lnSpc>
                        <a:spcBef>
                          <a:spcPts val="0"/>
                        </a:spcBef>
                        <a:spcAft>
                          <a:spcPts val="0"/>
                        </a:spcAft>
                        <a:buNone/>
                      </a:pPr>
                      <a:r>
                        <a:rPr lang="en">
                          <a:solidFill>
                            <a:schemeClr val="lt1"/>
                          </a:solidFill>
                        </a:rPr>
                        <a:t>8</a:t>
                      </a:r>
                      <a:endParaRPr/>
                    </a:p>
                  </a:txBody>
                  <a:tcPr marT="45725" marB="45725" marR="91450" marL="91450" anchor="ctr">
                    <a:solidFill>
                      <a:srgbClr val="FFF6AF"/>
                    </a:solidFill>
                  </a:tcPr>
                </a:tc>
              </a:tr>
            </a:tbl>
          </a:graphicData>
        </a:graphic>
      </p:graphicFrame>
      <p:pic>
        <p:nvPicPr>
          <p:cNvPr id="168" name="Shape 168"/>
          <p:cNvPicPr preferRelativeResize="0"/>
          <p:nvPr/>
        </p:nvPicPr>
        <p:blipFill>
          <a:blip r:embed="rId3">
            <a:alphaModFix/>
          </a:blip>
          <a:stretch>
            <a:fillRect/>
          </a:stretch>
        </p:blipFill>
        <p:spPr>
          <a:xfrm>
            <a:off x="577725" y="1004550"/>
            <a:ext cx="4415100" cy="3957126"/>
          </a:xfrm>
          <a:prstGeom prst="rect">
            <a:avLst/>
          </a:prstGeom>
          <a:noFill/>
          <a:ln cap="flat" cmpd="sng" w="28575">
            <a:solidFill>
              <a:schemeClr val="dk2"/>
            </a:solidFill>
            <a:prstDash val="solid"/>
            <a:round/>
            <a:headEnd len="sm" w="sm" type="none"/>
            <a:tailEnd len="sm" w="sm" type="none"/>
          </a:ln>
        </p:spPr>
      </p:pic>
      <p:sp>
        <p:nvSpPr>
          <p:cNvPr id="169" name="Shape 169"/>
          <p:cNvSpPr txBox="1"/>
          <p:nvPr/>
        </p:nvSpPr>
        <p:spPr>
          <a:xfrm>
            <a:off x="5301175" y="1125350"/>
            <a:ext cx="3435600" cy="126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The 45 stores were clustered based on their average of attributes such as size, unemployment rate, temperature, fuel price and CPI using Hierarchical Clustering</a:t>
            </a:r>
            <a:endParaRPr>
              <a:solidFill>
                <a:srgbClr val="FFFFFF"/>
              </a:solidFill>
            </a:endParaRPr>
          </a:p>
        </p:txBody>
      </p:sp>
      <p:sp>
        <p:nvSpPr>
          <p:cNvPr id="170" name="Shape 1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nvSpPr>
        <p:spPr>
          <a:xfrm>
            <a:off x="444182" y="278900"/>
            <a:ext cx="6792900" cy="526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3000" u="sng">
                <a:solidFill>
                  <a:schemeClr val="dk1"/>
                </a:solidFill>
                <a:latin typeface="Roboto Slab"/>
                <a:ea typeface="Roboto Slab"/>
                <a:cs typeface="Roboto Slab"/>
                <a:sym typeface="Roboto Slab"/>
              </a:rPr>
              <a:t>Cluster Overall Attributes</a:t>
            </a:r>
            <a:endParaRPr/>
          </a:p>
        </p:txBody>
      </p:sp>
      <p:pic>
        <p:nvPicPr>
          <p:cNvPr id="176" name="Shape 176"/>
          <p:cNvPicPr preferRelativeResize="0"/>
          <p:nvPr/>
        </p:nvPicPr>
        <p:blipFill>
          <a:blip r:embed="rId3">
            <a:alphaModFix/>
          </a:blip>
          <a:stretch>
            <a:fillRect/>
          </a:stretch>
        </p:blipFill>
        <p:spPr>
          <a:xfrm>
            <a:off x="2605988" y="4696338"/>
            <a:ext cx="1943100" cy="238125"/>
          </a:xfrm>
          <a:prstGeom prst="rect">
            <a:avLst/>
          </a:prstGeom>
          <a:noFill/>
          <a:ln>
            <a:noFill/>
          </a:ln>
        </p:spPr>
      </p:pic>
      <p:pic>
        <p:nvPicPr>
          <p:cNvPr id="177" name="Shape 177"/>
          <p:cNvPicPr preferRelativeResize="0"/>
          <p:nvPr/>
        </p:nvPicPr>
        <p:blipFill>
          <a:blip r:embed="rId4">
            <a:alphaModFix/>
          </a:blip>
          <a:stretch>
            <a:fillRect/>
          </a:stretch>
        </p:blipFill>
        <p:spPr>
          <a:xfrm>
            <a:off x="512363" y="4710638"/>
            <a:ext cx="1838325" cy="209550"/>
          </a:xfrm>
          <a:prstGeom prst="rect">
            <a:avLst/>
          </a:prstGeom>
          <a:noFill/>
          <a:ln>
            <a:noFill/>
          </a:ln>
        </p:spPr>
      </p:pic>
      <p:pic>
        <p:nvPicPr>
          <p:cNvPr id="178" name="Shape 178"/>
          <p:cNvPicPr preferRelativeResize="0"/>
          <p:nvPr/>
        </p:nvPicPr>
        <p:blipFill>
          <a:blip r:embed="rId5">
            <a:alphaModFix/>
          </a:blip>
          <a:stretch>
            <a:fillRect/>
          </a:stretch>
        </p:blipFill>
        <p:spPr>
          <a:xfrm>
            <a:off x="4859263" y="4710650"/>
            <a:ext cx="1295400" cy="209550"/>
          </a:xfrm>
          <a:prstGeom prst="rect">
            <a:avLst/>
          </a:prstGeom>
          <a:noFill/>
          <a:ln>
            <a:noFill/>
          </a:ln>
        </p:spPr>
      </p:pic>
      <p:pic>
        <p:nvPicPr>
          <p:cNvPr id="179" name="Shape 179"/>
          <p:cNvPicPr preferRelativeResize="0"/>
          <p:nvPr/>
        </p:nvPicPr>
        <p:blipFill>
          <a:blip r:embed="rId6">
            <a:alphaModFix/>
          </a:blip>
          <a:stretch>
            <a:fillRect/>
          </a:stretch>
        </p:blipFill>
        <p:spPr>
          <a:xfrm>
            <a:off x="6464838" y="4715400"/>
            <a:ext cx="1304925" cy="200025"/>
          </a:xfrm>
          <a:prstGeom prst="rect">
            <a:avLst/>
          </a:prstGeom>
          <a:noFill/>
          <a:ln>
            <a:noFill/>
          </a:ln>
        </p:spPr>
      </p:pic>
      <p:sp>
        <p:nvSpPr>
          <p:cNvPr id="180" name="Shape 1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81" name="Shape 181"/>
          <p:cNvPicPr preferRelativeResize="0"/>
          <p:nvPr/>
        </p:nvPicPr>
        <p:blipFill>
          <a:blip r:embed="rId7">
            <a:alphaModFix/>
          </a:blip>
          <a:stretch>
            <a:fillRect/>
          </a:stretch>
        </p:blipFill>
        <p:spPr>
          <a:xfrm>
            <a:off x="512375" y="907775"/>
            <a:ext cx="3956725" cy="3457575"/>
          </a:xfrm>
          <a:prstGeom prst="rect">
            <a:avLst/>
          </a:prstGeom>
          <a:noFill/>
          <a:ln cap="flat" cmpd="sng" w="28575">
            <a:solidFill>
              <a:schemeClr val="dk2"/>
            </a:solidFill>
            <a:prstDash val="solid"/>
            <a:round/>
            <a:headEnd len="sm" w="sm" type="none"/>
            <a:tailEnd len="sm" w="sm" type="none"/>
          </a:ln>
        </p:spPr>
      </p:pic>
      <p:pic>
        <p:nvPicPr>
          <p:cNvPr id="182" name="Shape 182"/>
          <p:cNvPicPr preferRelativeResize="0"/>
          <p:nvPr/>
        </p:nvPicPr>
        <p:blipFill>
          <a:blip r:embed="rId8">
            <a:alphaModFix/>
          </a:blip>
          <a:stretch>
            <a:fillRect/>
          </a:stretch>
        </p:blipFill>
        <p:spPr>
          <a:xfrm>
            <a:off x="4651050" y="915575"/>
            <a:ext cx="4005325" cy="34497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